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367" r:id="rId3"/>
    <p:sldId id="306" r:id="rId4"/>
    <p:sldId id="328" r:id="rId5"/>
    <p:sldId id="308" r:id="rId6"/>
    <p:sldId id="300" r:id="rId7"/>
    <p:sldId id="307" r:id="rId8"/>
    <p:sldId id="372" r:id="rId9"/>
    <p:sldId id="320" r:id="rId10"/>
    <p:sldId id="327" r:id="rId11"/>
    <p:sldId id="380" r:id="rId12"/>
    <p:sldId id="303" r:id="rId13"/>
    <p:sldId id="317" r:id="rId14"/>
    <p:sldId id="330" r:id="rId15"/>
    <p:sldId id="369" r:id="rId16"/>
    <p:sldId id="379" r:id="rId17"/>
    <p:sldId id="374" r:id="rId18"/>
    <p:sldId id="375" r:id="rId19"/>
    <p:sldId id="337" r:id="rId20"/>
    <p:sldId id="338" r:id="rId21"/>
    <p:sldId id="365" r:id="rId22"/>
    <p:sldId id="381" r:id="rId23"/>
    <p:sldId id="341" r:id="rId24"/>
    <p:sldId id="364" r:id="rId25"/>
    <p:sldId id="376" r:id="rId26"/>
    <p:sldId id="377" r:id="rId27"/>
    <p:sldId id="385" r:id="rId28"/>
    <p:sldId id="383" r:id="rId29"/>
    <p:sldId id="382" r:id="rId30"/>
    <p:sldId id="349" r:id="rId31"/>
    <p:sldId id="384" r:id="rId32"/>
    <p:sldId id="356" r:id="rId33"/>
    <p:sldId id="386" r:id="rId34"/>
    <p:sldId id="353" r:id="rId35"/>
    <p:sldId id="387" r:id="rId36"/>
    <p:sldId id="366" r:id="rId37"/>
    <p:sldId id="378" r:id="rId38"/>
    <p:sldId id="388" r:id="rId39"/>
    <p:sldId id="269" r:id="rId40"/>
    <p:sldId id="390" r:id="rId41"/>
    <p:sldId id="391" r:id="rId42"/>
    <p:sldId id="359" r:id="rId43"/>
    <p:sldId id="360" r:id="rId44"/>
    <p:sldId id="362" r:id="rId45"/>
    <p:sldId id="363" r:id="rId46"/>
    <p:sldId id="370" r:id="rId47"/>
    <p:sldId id="371" r:id="rId48"/>
    <p:sldId id="373" r:id="rId49"/>
    <p:sldId id="331" r:id="rId50"/>
    <p:sldId id="321" r:id="rId51"/>
    <p:sldId id="368" r:id="rId52"/>
    <p:sldId id="389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26268C"/>
    <a:srgbClr val="00B050"/>
    <a:srgbClr val="7030A0"/>
    <a:srgbClr val="BDB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ACE29D-1E8A-9E45-9637-C9F4851E3951}" v="160" dt="2026-05-14T02:17:10.3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94607"/>
  </p:normalViewPr>
  <p:slideViewPr>
    <p:cSldViewPr snapToGrid="0">
      <p:cViewPr varScale="1">
        <p:scale>
          <a:sx n="91" d="100"/>
          <a:sy n="91" d="100"/>
        </p:scale>
        <p:origin x="528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1B7528-E759-F1A1-9884-684009F587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4FAA32-8978-E795-1F88-EC7C1326A7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6FFF5-FC37-9E49-A480-6C292C22D933}" type="datetime1">
              <a:rPr lang="en-CA" smtClean="0"/>
              <a:t>2026-06-07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C01FF8-2D2A-E85D-BFF7-ED59798D3A6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466F7-41A6-8644-A192-A0BA4C471B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FECCB-BBDE-461E-8DD0-C8E8BF7EC2F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185514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31AC6-065D-9748-B1EE-36170ADC50E6}" type="datetime1">
              <a:rPr lang="en-CA" smtClean="0"/>
              <a:t>2026-06-07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A5C13-3C68-4634-B1BF-6BBABD9733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165725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A929D80-9BD1-124F-BB4F-32967FE8FD44}" type="datetime1">
              <a:rPr lang="en-CA" smtClean="0"/>
              <a:t>2026-06-07</a:t>
            </a:fld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A5C13-3C68-4634-B1BF-6BBABD97337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2392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AF3B7DB-912B-C34E-A002-F8C94184B8D3}" type="datetime1">
              <a:rPr lang="en-CA" smtClean="0"/>
              <a:t>2026-06-07</a:t>
            </a:fld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A5C13-3C68-4634-B1BF-6BBABD97337C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5000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900B403-324C-FA4A-9797-8D31CE054E3A}" type="datetime1">
              <a:rPr lang="en-CA" smtClean="0"/>
              <a:t>2026-06-07</a:t>
            </a:fld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A5C13-3C68-4634-B1BF-6BBABD97337C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8779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F1C05-0E11-3F61-3678-99AA15BC4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74C53F-226E-982E-E81B-962C68B8DF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FE07DC-C39D-507E-22CE-FB43BF0BE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37CB8-4C35-A150-1954-FDA6F6C118E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A2DBE89-945A-344C-9637-106B3913919F}" type="datetime1">
              <a:rPr lang="en-CA" smtClean="0"/>
              <a:t>2026-06-07</a:t>
            </a:fld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A4D3A5-01C2-36D7-CA17-2BD026013F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A5C13-3C68-4634-B1BF-6BBABD97337C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5075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F1C05-0E11-3F61-3678-99AA15BC4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74C53F-226E-982E-E81B-962C68B8DF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FE07DC-C39D-507E-22CE-FB43BF0BE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37CB8-4C35-A150-1954-FDA6F6C118E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A2DBE89-945A-344C-9637-106B3913919F}" type="datetime1">
              <a:rPr lang="en-CA" smtClean="0"/>
              <a:t>2026-06-07</a:t>
            </a:fld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A4D3A5-01C2-36D7-CA17-2BD026013F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A5C13-3C68-4634-B1BF-6BBABD97337C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2687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718AE611-130E-0D2E-E802-8A36716DB9FC}"/>
              </a:ext>
            </a:extLst>
          </p:cNvPr>
          <p:cNvSpPr txBox="1">
            <a:spLocks/>
          </p:cNvSpPr>
          <p:nvPr/>
        </p:nvSpPr>
        <p:spPr>
          <a:xfrm>
            <a:off x="1523999" y="3556001"/>
            <a:ext cx="9144000" cy="576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28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457200" indent="0" algn="ctr" defTabSz="914400" rtl="0" eaLnBrk="1" latinLnBrk="0" hangingPunct="1">
              <a:lnSpc>
                <a:spcPct val="70000"/>
              </a:lnSpc>
              <a:spcBef>
                <a:spcPts val="6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64CE541A-6BE9-11BD-EA23-8EFFEB671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11" y="779558"/>
            <a:ext cx="10903974" cy="1563935"/>
          </a:xfrm>
          <a:prstGeom prst="roundRect">
            <a:avLst/>
          </a:prstGeom>
          <a:solidFill>
            <a:schemeClr val="accent1"/>
          </a:solidFill>
          <a:effectLst>
            <a:outerShdw blurRad="152400" dist="177800" dir="2700000" algn="tl" rotWithShape="0">
              <a:prstClr val="black">
                <a:alpha val="28000"/>
              </a:prstClr>
            </a:outerShdw>
          </a:effectLst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4B9EEEA-4E55-EBA2-FD56-C7F246D4D4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81211" y="2875826"/>
            <a:ext cx="8029575" cy="88843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Your name here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B7712E16-869E-C669-4D08-61CB38A952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1211" y="4016919"/>
            <a:ext cx="8029574" cy="11623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Your Institution here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F3E5E026-FF93-380A-0369-EE921FD448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81211" y="5446367"/>
            <a:ext cx="8029574" cy="80724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277768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2CAB9-FDBF-45A0-942B-6CD2D2969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942EA-E749-4D6C-901E-AB3CC35FD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D7A8DE-4E81-1B9E-C59A-4EAF84730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F5A65D-E5D6-D9D8-F2F3-15F0106E4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1DBC31-C26C-5121-C688-D671E483E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5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C0D2D-11F9-48E3-BDFD-009EB9BB2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A0E9E-29C7-4254-9EF1-22FC64B56F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693F-2B5D-47A4-9937-F8D0829FE6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2F39FA0-3E19-D526-8868-D57F63069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9DBD2E6-2332-1BF3-4E35-20FC2A3C7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2B3F3F2-4DBF-CF34-23EC-A86421F03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27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740E5-4C34-4241-9607-30A57A5EF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0920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3C258-E6CF-4250-9ADE-3CCF91421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3311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73D0E3-F2B3-4828-9FE8-79E35EBAD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0920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9FC978-7416-4BEC-A3E2-5F84F45600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3311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CEAA7D5A-E2C3-8158-2C65-6FCE700A0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7525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2743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46AA4AE-5CBB-E3C2-7214-7D2F7572D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51305C1-B853-FF86-C7D1-E0E9B71E4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7D36C77-B794-D188-CDB9-829834A75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84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B6189-0E78-45C1-8704-51B6FC39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217D2-E09D-B61B-12D8-0D0B70BC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EB204-6B38-8446-1F52-AB40F5CB0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69B5B3-B203-68F0-BC8C-939AE8DAB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19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BA2CA-43B7-CFEB-A82E-805086070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D12E6-52D2-70A6-FF8A-7D3226905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4E2-CD46-217A-CB3F-C1B24128D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61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2B08E9-BC93-4F3C-8000-6931DF2BB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7525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2743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A7735-0958-4F79-9D87-67DA22BCF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8294" y="1519311"/>
            <a:ext cx="10045505" cy="2863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This is the first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C9FBB-1B4B-432A-8E9F-8BBCFF5C4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568457"/>
            <a:ext cx="6096000" cy="28954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bg1"/>
                </a:solidFill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</a:lstStyle>
          <a:p>
            <a:r>
              <a:rPr lang="en-US"/>
              <a:t>Modelling Migrating Cells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F1E52-7DB8-F263-DB4E-89CD576E4F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568457"/>
            <a:ext cx="2743200" cy="289543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</a:lstStyle>
          <a:p>
            <a:r>
              <a:rPr lang="en-CA"/>
              <a:t>May 13, 2026</a:t>
            </a: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7ED53F-A44E-D7C1-8A87-59E183446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568457"/>
            <a:ext cx="3352800" cy="289543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</a:lstStyle>
          <a:p>
            <a:fld id="{FAA8105A-9F50-7A47-B22F-19856B84F6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B20306-4F53-CDAC-E5E3-EB005DBEEC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925" y="6331058"/>
            <a:ext cx="3946453" cy="21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2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MU Sans Serif Medium" panose="02000603000000000000" pitchFamily="2" charset="0"/>
          <a:ea typeface="CMU Sans Serif Medium" panose="02000603000000000000" pitchFamily="2" charset="0"/>
          <a:cs typeface="CMU Sans Serif Medium" panose="02000603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MU Sans Serif Medium" panose="02000603000000000000" pitchFamily="2" charset="0"/>
          <a:ea typeface="CMU Sans Serif Medium" panose="02000603000000000000" pitchFamily="2" charset="0"/>
          <a:cs typeface="CMU Sans Serif Medium" panose="02000603000000000000" pitchFamily="2" charset="0"/>
        </a:defRPr>
      </a:lvl1pPr>
      <a:lvl2pPr marL="685800" indent="-228600" algn="just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MU Sans Serif Medium" panose="02000603000000000000" pitchFamily="2" charset="0"/>
          <a:ea typeface="CMU Sans Serif Medium" panose="02000603000000000000" pitchFamily="2" charset="0"/>
          <a:cs typeface="CMU Sans Serif Medium" panose="02000603000000000000" pitchFamily="2" charset="0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MU Sans Serif Medium" panose="02000603000000000000" pitchFamily="2" charset="0"/>
          <a:ea typeface="CMU Sans Serif Medium" panose="02000603000000000000" pitchFamily="2" charset="0"/>
          <a:cs typeface="CMU Sans Serif Medium" panose="02000603000000000000" pitchFamily="2" charset="0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MU Sans Serif Medium" panose="02000603000000000000" pitchFamily="2" charset="0"/>
          <a:ea typeface="CMU Sans Serif Medium" panose="02000603000000000000" pitchFamily="2" charset="0"/>
          <a:cs typeface="CMU Sans Serif Medium" panose="02000603000000000000" pitchFamily="2" charset="0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MU Sans Serif Medium" panose="02000603000000000000" pitchFamily="2" charset="0"/>
          <a:ea typeface="CMU Sans Serif Medium" panose="02000603000000000000" pitchFamily="2" charset="0"/>
          <a:cs typeface="CMU Sans Serif Medium" panose="02000603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video" Target="NULL" TargetMode="External"/><Relationship Id="rId7" Type="http://schemas.openxmlformats.org/officeDocument/2006/relationships/image" Target="../media/image1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.xml"/><Relationship Id="rId4" Type="http://schemas.microsoft.com/office/2007/relationships/media" Target="../media/media4.mp4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ov"/><Relationship Id="rId1" Type="http://schemas.microsoft.com/office/2007/relationships/media" Target="../media/media6.mov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39.jpe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8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media" Target="../media/media14.mp4"/><Relationship Id="rId7" Type="http://schemas.openxmlformats.org/officeDocument/2006/relationships/image" Target="../media/image64.pn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63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14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8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78B8F-A8D7-094F-B573-B777AF871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 Data-Driven Model of Polarity </a:t>
            </a:r>
            <a:br>
              <a:rPr lang="en-US" dirty="0"/>
            </a:br>
            <a:r>
              <a:rPr lang="en-US" dirty="0"/>
              <a:t>in Migrating Cells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97AC28-8B10-6F58-B4CA-055568ADB2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Jupiter Algorta</a:t>
            </a:r>
          </a:p>
          <a:p>
            <a:r>
              <a:rPr lang="en-US" sz="2400" dirty="0"/>
              <a:t>Supervised by: Dr. Leah Edelstein-Keshet</a:t>
            </a:r>
          </a:p>
          <a:p>
            <a:r>
              <a:rPr lang="en-US" sz="2400" dirty="0"/>
              <a:t>Collaboration with: Dr. Jason Town and Dr. Orion Weiner</a:t>
            </a:r>
          </a:p>
          <a:p>
            <a:endParaRPr lang="en-CA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33D5C-29F4-9C98-ACD1-F8A7DA21A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1211" y="4434014"/>
            <a:ext cx="8029574" cy="1162300"/>
          </a:xfrm>
        </p:spPr>
        <p:txBody>
          <a:bodyPr/>
          <a:lstStyle/>
          <a:p>
            <a:r>
              <a:rPr lang="en-US" dirty="0"/>
              <a:t>University of British Columbia</a:t>
            </a: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67380-4D10-6FC5-D104-F0A2CDE3B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81211" y="5862447"/>
            <a:ext cx="8029574" cy="807245"/>
          </a:xfrm>
        </p:spPr>
        <p:txBody>
          <a:bodyPr/>
          <a:lstStyle/>
          <a:p>
            <a:r>
              <a:rPr lang="en-US" dirty="0"/>
              <a:t>BIRS May 13</a:t>
            </a:r>
            <a:r>
              <a:rPr lang="en-US" baseline="30000" dirty="0"/>
              <a:t>th</a:t>
            </a:r>
            <a:r>
              <a:rPr lang="en-US" dirty="0"/>
              <a:t>, 2026</a:t>
            </a:r>
            <a:endParaRPr lang="en-CA" dirty="0"/>
          </a:p>
        </p:txBody>
      </p:sp>
      <p:pic>
        <p:nvPicPr>
          <p:cNvPr id="1026" name="Picture 2" descr="BIRS-IMAG – IMAG">
            <a:extLst>
              <a:ext uri="{FF2B5EF4-FFF2-40B4-BE49-F238E27FC236}">
                <a16:creationId xmlns:a16="http://schemas.microsoft.com/office/drawing/2014/main" id="{5ACC1C36-7CB6-09F3-BFD0-AEF1BB602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854" y="4424568"/>
            <a:ext cx="2856131" cy="234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bc-logo">
            <a:extLst>
              <a:ext uri="{FF2B5EF4-FFF2-40B4-BE49-F238E27FC236}">
                <a16:creationId xmlns:a16="http://schemas.microsoft.com/office/drawing/2014/main" id="{DF4A7E67-F933-627E-49D8-8D9B153CB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6702" y="3548418"/>
            <a:ext cx="3650776" cy="365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850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BCFDB-B61D-D677-F3D1-7E151AFB7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Acknowledgements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28E73-B9D6-660A-1404-FCA374F70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40104-DEA1-95B6-CB02-917D1382A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54BDF-4B21-11A9-B8C8-5C9D8CB27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3837CCD-697B-2A37-DAD0-8F1EE2937EF4}"/>
              </a:ext>
            </a:extLst>
          </p:cNvPr>
          <p:cNvGrpSpPr/>
          <p:nvPr/>
        </p:nvGrpSpPr>
        <p:grpSpPr>
          <a:xfrm>
            <a:off x="1849787" y="1651375"/>
            <a:ext cx="8492425" cy="3555250"/>
            <a:chOff x="2822169" y="2176956"/>
            <a:chExt cx="6636465" cy="2778275"/>
          </a:xfrm>
        </p:grpSpPr>
        <p:pic>
          <p:nvPicPr>
            <p:cNvPr id="7" name="Picture 6" descr="A person with glasses and a striped shirt&#10;&#10;AI-generated content may be incorrect.">
              <a:extLst>
                <a:ext uri="{FF2B5EF4-FFF2-40B4-BE49-F238E27FC236}">
                  <a16:creationId xmlns:a16="http://schemas.microsoft.com/office/drawing/2014/main" id="{1E8F78C3-60F3-C150-C2F4-439441945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2169" y="2176956"/>
              <a:ext cx="2115567" cy="2778275"/>
            </a:xfrm>
            <a:prstGeom prst="rect">
              <a:avLst/>
            </a:prstGeom>
          </p:spPr>
        </p:pic>
        <p:pic>
          <p:nvPicPr>
            <p:cNvPr id="9" name="Picture 8" descr="A person with glasses smiling&#10;&#10;AI-generated content may be incorrect.">
              <a:extLst>
                <a:ext uri="{FF2B5EF4-FFF2-40B4-BE49-F238E27FC236}">
                  <a16:creationId xmlns:a16="http://schemas.microsoft.com/office/drawing/2014/main" id="{618074C8-3AD2-383A-C631-E10CA4D66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68"/>
            <a:stretch>
              <a:fillRect/>
            </a:stretch>
          </p:blipFill>
          <p:spPr>
            <a:xfrm>
              <a:off x="5070805" y="2177348"/>
              <a:ext cx="2127380" cy="2777883"/>
            </a:xfrm>
            <a:prstGeom prst="rect">
              <a:avLst/>
            </a:prstGeom>
          </p:spPr>
        </p:pic>
        <p:pic>
          <p:nvPicPr>
            <p:cNvPr id="11" name="Picture 10" descr="A person smiling for a picture&#10;&#10;AI-generated content may be incorrect.">
              <a:extLst>
                <a:ext uri="{FF2B5EF4-FFF2-40B4-BE49-F238E27FC236}">
                  <a16:creationId xmlns:a16="http://schemas.microsoft.com/office/drawing/2014/main" id="{D3B4BBF7-2BFE-F836-001E-425956791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68"/>
            <a:stretch>
              <a:fillRect/>
            </a:stretch>
          </p:blipFill>
          <p:spPr>
            <a:xfrm>
              <a:off x="7331254" y="2177348"/>
              <a:ext cx="2127380" cy="2777883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94CA091-CA8B-8A45-7465-329C87F50456}"/>
              </a:ext>
            </a:extLst>
          </p:cNvPr>
          <p:cNvSpPr txBox="1"/>
          <p:nvPr/>
        </p:nvSpPr>
        <p:spPr>
          <a:xfrm>
            <a:off x="1849787" y="5333543"/>
            <a:ext cx="8986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Dr. Leah Edelstein-Keshet         </a:t>
            </a:r>
            <a:r>
              <a:rPr lang="en-US" sz="1800" dirty="0"/>
              <a:t>Dr. Jason Town                             Dr. Orion Weiner</a:t>
            </a:r>
          </a:p>
        </p:txBody>
      </p:sp>
    </p:spTree>
    <p:extLst>
      <p:ext uri="{BB962C8B-B14F-4D97-AF65-F5344CB8AC3E}">
        <p14:creationId xmlns:p14="http://schemas.microsoft.com/office/powerpoint/2010/main" val="236731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58CB3-CA97-F7FF-B4B0-5183F0FE0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DFE99-AEF1-A238-0B3E-0501103CB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Neutrophil Cells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CF124B-1B51-5BC0-7BAE-799653EA8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47EF06-E981-5A5A-2DCD-4F924517A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33F936-596F-12F8-2575-A02C5D4E9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D9F417-3A6E-6CE7-37DD-839C74463DDC}"/>
              </a:ext>
            </a:extLst>
          </p:cNvPr>
          <p:cNvSpPr txBox="1"/>
          <p:nvPr/>
        </p:nvSpPr>
        <p:spPr>
          <a:xfrm>
            <a:off x="6296297" y="1228906"/>
            <a:ext cx="570241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Micropipette with attractant guides movement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Cells rapidly reorient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Preserve front-back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1.chasemini copy (Converted)">
            <a:hlinkClick r:id="" action="ppaction://media"/>
            <a:extLst>
              <a:ext uri="{FF2B5EF4-FFF2-40B4-BE49-F238E27FC236}">
                <a16:creationId xmlns:a16="http://schemas.microsoft.com/office/drawing/2014/main" id="{D6D275B2-1D52-86B4-0FEC-394A5D5EE3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3683" b="16752"/>
          <a:stretch/>
        </p:blipFill>
        <p:spPr>
          <a:xfrm>
            <a:off x="1089571" y="1228906"/>
            <a:ext cx="4806133" cy="48061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F337A4-6B90-5AFB-649E-AF50419DF2BD}"/>
              </a:ext>
            </a:extLst>
          </p:cNvPr>
          <p:cNvSpPr txBox="1"/>
          <p:nvPr/>
        </p:nvSpPr>
        <p:spPr>
          <a:xfrm>
            <a:off x="1069974" y="6064804"/>
            <a:ext cx="62209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Weiner’s Lab UCSF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08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6876C-ABC5-82DD-A22E-37AED9716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BA33-7510-A120-EEB4-5145CD527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 </a:t>
            </a:r>
            <a:br>
              <a:rPr lang="en-CA" dirty="0"/>
            </a:b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8C52EC-9D44-F6DF-2F9C-4FAF20665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973E4B-D173-7494-B147-69C4F0618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074541-9589-AF4B-4251-441D3ED36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6A47327-0A97-05BF-D00C-53C9EB1E5252}"/>
              </a:ext>
            </a:extLst>
          </p:cNvPr>
          <p:cNvSpPr/>
          <p:nvPr/>
        </p:nvSpPr>
        <p:spPr>
          <a:xfrm>
            <a:off x="1044497" y="2481146"/>
            <a:ext cx="10103005" cy="18957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Optogenetics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243526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FA6B7-A49C-B5A2-D3EF-FB0928903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D9096-04F1-17ED-9491-DEF3D000F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Optogenetics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95414E-E69F-7117-41EC-1B610F0C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BFAA1A-0ED2-0E65-6556-FEADD33B9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73A2D6-2D3F-3C4F-948A-A5E71ADAA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dirty="0"/>
              <a:t>May 13, 2026</a:t>
            </a:r>
            <a:endParaRPr lang="en-US" dirty="0"/>
          </a:p>
        </p:txBody>
      </p:sp>
      <p:pic>
        <p:nvPicPr>
          <p:cNvPr id="7" name="WP_Side">
            <a:hlinkClick r:id="" action="ppaction://media"/>
            <a:extLst>
              <a:ext uri="{FF2B5EF4-FFF2-40B4-BE49-F238E27FC236}">
                <a16:creationId xmlns:a16="http://schemas.microsoft.com/office/drawing/2014/main" id="{EC4B4BEB-5067-873F-A4D7-14904D505F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581" t="10906" r="53151" b="10285"/>
          <a:stretch>
            <a:fillRect/>
          </a:stretch>
        </p:blipFill>
        <p:spPr>
          <a:xfrm>
            <a:off x="6670099" y="1488553"/>
            <a:ext cx="4594018" cy="4498876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5A4DEF2-94ED-6EAD-120B-5003CB343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83" y="1509141"/>
            <a:ext cx="44577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AB3B8C-4615-157B-9A3F-D6FD23E8EC14}"/>
              </a:ext>
            </a:extLst>
          </p:cNvPr>
          <p:cNvSpPr txBox="1"/>
          <p:nvPr/>
        </p:nvSpPr>
        <p:spPr>
          <a:xfrm>
            <a:off x="888696" y="5987429"/>
            <a:ext cx="8993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Generated with ChatGPT 4o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854DD0-10FE-E60C-84FE-1017E730DBAE}"/>
              </a:ext>
            </a:extLst>
          </p:cNvPr>
          <p:cNvSpPr txBox="1"/>
          <p:nvPr/>
        </p:nvSpPr>
        <p:spPr>
          <a:xfrm>
            <a:off x="6670099" y="6014459"/>
            <a:ext cx="4032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0" i="0" u="none" strike="noStrike" dirty="0">
                <a:solidFill>
                  <a:srgbClr val="1B1B1B"/>
                </a:solidFill>
                <a:effectLst/>
                <a:latin typeface="Roboto Mono Web"/>
              </a:rPr>
              <a:t>Town, J.P and Weiner, O.D.,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88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97BF5-C199-DF3D-6AE3-52EF63517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14715-1BCE-7986-B630-EFDF3A48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 </a:t>
            </a:r>
            <a:br>
              <a:rPr lang="en-CA" dirty="0"/>
            </a:b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2F5F4B-FDDC-37C4-38E9-03485EED6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CEF4D1-9A13-47FB-B272-A5BB89348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5CF51D-1163-003A-1F79-650565ED4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EE6FFAD-324A-E752-9DC8-14184033E14B}"/>
              </a:ext>
            </a:extLst>
          </p:cNvPr>
          <p:cNvSpPr/>
          <p:nvPr/>
        </p:nvSpPr>
        <p:spPr>
          <a:xfrm>
            <a:off x="1044497" y="2481146"/>
            <a:ext cx="10103005" cy="18957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How Do Neutrophil Cells Move at All?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872049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982FC-EA29-BF7E-D971-EDFA3B532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3B32A-5165-3A51-BA4C-693119F7B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Neutrophil Cells Move at All?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D2BC66-1B85-A276-2F18-BF1ADCD43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BEDD37-92AF-C65F-49D4-184B1E44E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3E2032-C52D-FE23-2101-6BA2A0A6F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C6CE0C-870F-42F1-AB92-DF8945C81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9115" y="1586042"/>
            <a:ext cx="8993769" cy="31241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34F941-D8E6-3A6F-BF79-1364649BD34C}"/>
              </a:ext>
            </a:extLst>
          </p:cNvPr>
          <p:cNvSpPr txBox="1"/>
          <p:nvPr/>
        </p:nvSpPr>
        <p:spPr>
          <a:xfrm>
            <a:off x="1599115" y="4810293"/>
            <a:ext cx="89937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Adapted from: Carsten Beta, Leah Edelstein-Keshet, Nir Gov, Arik Yochelis (2023) </a:t>
            </a:r>
            <a:r>
              <a:rPr lang="en-CA" b="1" dirty="0"/>
              <a:t>From actin waves to mechanism and back: How theory aids biological understanding </a:t>
            </a:r>
            <a:r>
              <a:rPr lang="en-CA" i="1" dirty="0"/>
              <a:t>eLife</a:t>
            </a:r>
            <a:r>
              <a:rPr lang="en-CA" b="1" dirty="0"/>
              <a:t> 12</a:t>
            </a:r>
            <a:r>
              <a:rPr lang="en-CA" dirty="0"/>
              <a:t>:e87181 </a:t>
            </a:r>
          </a:p>
        </p:txBody>
      </p:sp>
      <p:sp>
        <p:nvSpPr>
          <p:cNvPr id="8" name="Arrow: Circular 7">
            <a:extLst>
              <a:ext uri="{FF2B5EF4-FFF2-40B4-BE49-F238E27FC236}">
                <a16:creationId xmlns:a16="http://schemas.microsoft.com/office/drawing/2014/main" id="{D17DE0B5-5DF1-CF59-BD40-09491228AECD}"/>
              </a:ext>
            </a:extLst>
          </p:cNvPr>
          <p:cNvSpPr/>
          <p:nvPr/>
        </p:nvSpPr>
        <p:spPr>
          <a:xfrm rot="5400000">
            <a:off x="9278687" y="2384240"/>
            <a:ext cx="632730" cy="894975"/>
          </a:xfrm>
          <a:prstGeom prst="circularArrow">
            <a:avLst/>
          </a:prstGeom>
          <a:solidFill>
            <a:srgbClr val="00B050"/>
          </a:solidFill>
          <a:ln>
            <a:solidFill>
              <a:srgbClr val="346E0C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DB1B370-E2F7-A330-FD42-7CB16937AED7}"/>
              </a:ext>
            </a:extLst>
          </p:cNvPr>
          <p:cNvSpPr/>
          <p:nvPr/>
        </p:nvSpPr>
        <p:spPr>
          <a:xfrm>
            <a:off x="8397567" y="2723638"/>
            <a:ext cx="454025" cy="565150"/>
          </a:xfrm>
          <a:prstGeom prst="roundRect">
            <a:avLst/>
          </a:prstGeom>
          <a:solidFill>
            <a:srgbClr val="E6F7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D87E32-0E64-5693-1A90-535709974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9115" y="1586042"/>
            <a:ext cx="8993769" cy="31241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BC1D46-311A-795A-986F-36DFFDDE60C9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16" b="92025" l="3623" r="89931">
                        <a14:foregroundMark x1="6926" y1="30368" x2="6926" y2="30368"/>
                        <a14:foregroundMark x1="3676" y1="30061" x2="3676" y2="30061"/>
                        <a14:foregroundMark x1="8791" y1="25153" x2="8791" y2="25153"/>
                        <a14:foregroundMark x1="7459" y1="22393" x2="7459" y2="22393"/>
                        <a14:foregroundMark x1="7246" y1="19632" x2="7246" y2="19632"/>
                        <a14:foregroundMark x1="7246" y1="17331" x2="7246" y2="17331"/>
                        <a14:foregroundMark x1="25946" y1="16564" x2="25946" y2="16564"/>
                        <a14:foregroundMark x1="42195" y1="32055" x2="42195" y2="32055"/>
                        <a14:foregroundMark x1="58338" y1="28528" x2="58338" y2="28528"/>
                        <a14:foregroundMark x1="73042" y1="32055" x2="73042" y2="32055"/>
                        <a14:foregroundMark x1="60149" y1="57975" x2="60149" y2="57975"/>
                        <a14:foregroundMark x1="65743" y1="80828" x2="65743" y2="80828"/>
                        <a14:foregroundMark x1="68194" y1="80675" x2="68194" y2="80675"/>
                        <a14:foregroundMark x1="68993" y1="81135" x2="68993" y2="81135"/>
                        <a14:foregroundMark x1="70059" y1="80368" x2="70059" y2="80368"/>
                        <a14:foregroundMark x1="70858" y1="80215" x2="70858" y2="80215"/>
                        <a14:foregroundMark x1="70858" y1="77914" x2="70858" y2="77914"/>
                        <a14:foregroundMark x1="72136" y1="80675" x2="72136" y2="80675"/>
                        <a14:foregroundMark x1="36708" y1="29908" x2="36708" y2="29908"/>
                        <a14:foregroundMark x1="51465" y1="29601" x2="51465" y2="29601"/>
                        <a14:foregroundMark x1="58711" y1="42331" x2="58711" y2="42331"/>
                        <a14:foregroundMark x1="65264" y1="28221" x2="65264" y2="28221"/>
                        <a14:foregroundMark x1="80341" y1="28988" x2="80341" y2="28988"/>
                        <a14:foregroundMark x1="80075" y1="62270" x2="80075" y2="62270"/>
                        <a14:foregroundMark x1="76185" y1="68405" x2="76185" y2="68405"/>
                        <a14:foregroundMark x1="73468" y1="72546" x2="73468" y2="72546"/>
                        <a14:foregroundMark x1="74640" y1="70706" x2="74640" y2="70706"/>
                        <a14:foregroundMark x1="14065" y1="36810" x2="14065" y2="36810"/>
                        <a14:foregroundMark x1="16942" y1="53067" x2="17048" y2="61656"/>
                        <a14:foregroundMark x1="18279" y1="57617" x2="18327" y2="61503"/>
                        <a14:foregroundMark x1="18221" y1="52914" x2="18209" y2="51942"/>
                        <a14:foregroundMark x1="14225" y1="41104" x2="15136" y2="41078"/>
                        <a14:foregroundMark x1="19606" y1="40951" x2="22056" y2="41411"/>
                        <a14:foregroundMark x1="65850" y1="78528" x2="66010" y2="78681"/>
                        <a14:foregroundMark x1="71923" y1="81595" x2="71497" y2="82209"/>
                        <a14:foregroundMark x1="72349" y1="80982" x2="71923" y2="81595"/>
                        <a14:foregroundMark x1="19446" y1="57209" x2="21630" y2="57669"/>
                        <a14:foregroundMark x1="51300" y1="47959" x2="51785" y2="48926"/>
                        <a14:foregroundMark x1="45551" y1="36503" x2="46022" y2="37442"/>
                        <a14:foregroundMark x1="50719" y1="47393" x2="50719" y2="47393"/>
                        <a14:foregroundMark x1="50613" y1="47699" x2="50613" y2="47699"/>
                        <a14:foregroundMark x1="49707" y1="46166" x2="49707" y2="46166"/>
                        <a14:foregroundMark x1="48748" y1="44785" x2="48748" y2="44785"/>
                        <a14:foregroundMark x1="47203" y1="41411" x2="47203" y2="41411"/>
                        <a14:foregroundMark x1="46244" y1="38650" x2="46244" y2="38650"/>
                        <a14:foregroundMark x1="46564" y1="40798" x2="46564" y2="40798"/>
                        <a14:foregroundMark x1="47576" y1="42178" x2="47576" y2="42178"/>
                        <a14:foregroundMark x1="48109" y1="43558" x2="48109" y2="43558"/>
                        <a14:foregroundMark x1="49014" y1="45092" x2="49014" y2="45092"/>
                        <a14:foregroundMark x1="51891" y1="46319" x2="51891" y2="46319"/>
                        <a14:foregroundMark x1="51252" y1="43252" x2="51252" y2="43252"/>
                        <a14:foregroundMark x1="49600" y1="36043" x2="49600" y2="36043"/>
                        <a14:foregroundMark x1="49920" y1="37577" x2="49920" y2="37577"/>
                        <a14:foregroundMark x1="50346" y1="39264" x2="50346" y2="39264"/>
                        <a14:foregroundMark x1="51199" y1="42945" x2="51199" y2="42945"/>
                        <a14:foregroundMark x1="51572" y1="45706" x2="51572" y2="45706"/>
                        <a14:foregroundMark x1="50879" y1="42025" x2="50879" y2="42025"/>
                        <a14:foregroundMark x1="50506" y1="39724" x2="50506" y2="39724"/>
                        <a14:foregroundMark x1="49600" y1="36043" x2="49600" y2="36043"/>
                        <a14:foregroundMark x1="49494" y1="35583" x2="49494" y2="35583"/>
                        <a14:foregroundMark x1="53277" y1="51380" x2="53277" y2="51380"/>
                        <a14:foregroundMark x1="53063" y1="61196" x2="53063" y2="61196"/>
                        <a14:foregroundMark x1="53383" y1="63650" x2="53383" y2="63650"/>
                        <a14:foregroundMark x1="53543" y1="66258" x2="53543" y2="66258"/>
                        <a14:foregroundMark x1="53969" y1="69325" x2="53969" y2="69325"/>
                        <a14:foregroundMark x1="54289" y1="72393" x2="54289" y2="72393"/>
                        <a14:foregroundMark x1="54768" y1="74540" x2="54768" y2="74540"/>
                        <a14:foregroundMark x1="55194" y1="77761" x2="55194" y2="77761"/>
                        <a14:foregroundMark x1="55674" y1="80521" x2="55674" y2="80521"/>
                        <a14:foregroundMark x1="56207" y1="82669" x2="56207" y2="82669"/>
                        <a14:foregroundMark x1="56580" y1="85583" x2="56580" y2="85583"/>
                        <a14:foregroundMark x1="57006" y1="87883" x2="57006" y2="87883"/>
                        <a14:foregroundMark x1="57112" y1="89417" x2="57112" y2="89417"/>
                        <a14:foregroundMark x1="53277" y1="62270" x2="53277" y2="62270"/>
                        <a14:foregroundMark x1="53436" y1="64877" x2="53436" y2="64877"/>
                        <a14:foregroundMark x1="53649" y1="67791" x2="53649" y2="67791"/>
                        <a14:foregroundMark x1="54076" y1="71319" x2="54076" y2="71319"/>
                        <a14:foregroundMark x1="54395" y1="73313" x2="54395" y2="73313"/>
                        <a14:foregroundMark x1="54822" y1="76074" x2="54822" y2="76074"/>
                        <a14:foregroundMark x1="55301" y1="79141" x2="55301" y2="79141"/>
                        <a14:foregroundMark x1="57112" y1="89264" x2="57112" y2="89264"/>
                        <a14:foregroundMark x1="57112" y1="89877" x2="57112" y2="89877"/>
                        <a14:foregroundMark x1="57112" y1="90031" x2="57112" y2="90031"/>
                        <a14:foregroundMark x1="55514" y1="58436" x2="55514" y2="58436"/>
                        <a14:foregroundMark x1="30155" y1="33589" x2="30155" y2="33589"/>
                        <a14:foregroundMark x1="15131" y1="41411" x2="19979" y2="42178"/>
                        <a14:foregroundMark x1="14758" y1="36503" x2="20831" y2="36656"/>
                        <a14:foregroundMark x1="54449" y1="73006" x2="54449" y2="73006"/>
                        <a14:foregroundMark x1="54502" y1="73313" x2="54022" y2="70245"/>
                        <a14:foregroundMark x1="54875" y1="72086" x2="55248" y2="71012"/>
                        <a14:foregroundMark x1="55248" y1="68865" x2="55248" y2="68865"/>
                        <a14:foregroundMark x1="55514" y1="66411" x2="55514" y2="66411"/>
                        <a14:foregroundMark x1="55674" y1="63957" x2="55674" y2="63957"/>
                        <a14:foregroundMark x1="55994" y1="61503" x2="55994" y2="61503"/>
                        <a14:foregroundMark x1="55461" y1="67178" x2="55461" y2="67178"/>
                        <a14:foregroundMark x1="55567" y1="65184" x2="55567" y2="65184"/>
                        <a14:foregroundMark x1="55781" y1="62883" x2="55781" y2="62883"/>
                        <a14:foregroundMark x1="56846" y1="48773" x2="56846" y2="48773"/>
                        <a14:foregroundMark x1="51305" y1="34969" x2="51305" y2="34969"/>
                        <a14:foregroundMark x1="53010" y1="39110" x2="53010" y2="39110"/>
                        <a14:foregroundMark x1="54129" y1="31135" x2="54129" y2="31135"/>
                        <a14:foregroundMark x1="55567" y1="36196" x2="55567" y2="36196"/>
                        <a14:foregroundMark x1="56367" y1="38190" x2="56367" y2="38190"/>
                        <a14:foregroundMark x1="56739" y1="40337" x2="56739" y2="40337"/>
                        <a14:foregroundMark x1="57059" y1="46779" x2="57059" y2="46779"/>
                        <a14:foregroundMark x1="57006" y1="47086" x2="57006" y2="47086"/>
                        <a14:foregroundMark x1="57112" y1="45859" x2="57112" y2="45859"/>
                        <a14:foregroundMark x1="57645" y1="38190" x2="57645" y2="38190"/>
                        <a14:foregroundMark x1="57645" y1="35736" x2="57645" y2="35736"/>
                        <a14:foregroundMark x1="67288" y1="51534" x2="67288" y2="51534"/>
                        <a14:foregroundMark x1="59563" y1="48620" x2="59563" y2="48620"/>
                        <a14:foregroundMark x1="61801" y1="45552" x2="61801" y2="45552"/>
                        <a14:foregroundMark x1="61588" y1="38190" x2="61588" y2="38190"/>
                        <a14:foregroundMark x1="63026" y1="35583" x2="63026" y2="35583"/>
                        <a14:foregroundMark x1="67288" y1="39110" x2="67288" y2="39110"/>
                        <a14:foregroundMark x1="61481" y1="35736" x2="61481" y2="35736"/>
                        <a14:foregroundMark x1="61641" y1="41104" x2="61641" y2="41104"/>
                        <a14:foregroundMark x1="62920" y1="43252" x2="62920" y2="43252"/>
                        <a14:foregroundMark x1="63612" y1="40951" x2="63612" y2="40951"/>
                        <a14:foregroundMark x1="64518" y1="37577" x2="64518" y2="37577"/>
                        <a14:foregroundMark x1="65157" y1="34969" x2="65157" y2="34969"/>
                        <a14:foregroundMark x1="64038" y1="39110" x2="64038" y2="39110"/>
                        <a14:foregroundMark x1="65210" y1="34356" x2="65210" y2="34356"/>
                        <a14:foregroundMark x1="61907" y1="48773" x2="61907" y2="48773"/>
                        <a14:foregroundMark x1="62547" y1="61963" x2="62547" y2="61963"/>
                        <a14:foregroundMark x1="62706" y1="66104" x2="62706" y2="66104"/>
                        <a14:foregroundMark x1="62706" y1="71779" x2="62706" y2="71779"/>
                        <a14:foregroundMark x1="62813" y1="83129" x2="62813" y2="83129"/>
                        <a14:foregroundMark x1="62706" y1="86810" x2="62706" y2="86810"/>
                        <a14:foregroundMark x1="62813" y1="90031" x2="62813" y2="90031"/>
                        <a14:foregroundMark x1="62760" y1="92025" x2="62760" y2="92025"/>
                        <a14:foregroundMark x1="62653" y1="76994" x2="62653" y2="76994"/>
                        <a14:foregroundMark x1="62760" y1="69172" x2="62760" y2="69172"/>
                        <a14:foregroundMark x1="62387" y1="63037" x2="62387" y2="63037"/>
                        <a14:foregroundMark x1="62706" y1="74387" x2="62706" y2="74387"/>
                        <a14:foregroundMark x1="62600" y1="67945" x2="62600" y2="67945"/>
                        <a14:foregroundMark x1="62547" y1="78988" x2="62547" y2="78988"/>
                        <a14:foregroundMark x1="62706" y1="85276" x2="62706" y2="85276"/>
                        <a14:foregroundMark x1="63559" y1="80061" x2="63559" y2="80061"/>
                        <a14:foregroundMark x1="64358" y1="76534" x2="64358" y2="76534"/>
                        <a14:foregroundMark x1="65051" y1="72853" x2="65051" y2="72853"/>
                        <a14:foregroundMark x1="65530" y1="68865" x2="65530" y2="68865"/>
                        <a14:foregroundMark x1="66169" y1="65798" x2="66169" y2="65798"/>
                        <a14:foregroundMark x1="63879" y1="78528" x2="63879" y2="78528"/>
                        <a14:foregroundMark x1="64571" y1="74693" x2="64571" y2="74693"/>
                        <a14:foregroundMark x1="64784" y1="75153" x2="64784" y2="75153"/>
                        <a14:foregroundMark x1="65210" y1="71626" x2="65210" y2="71626"/>
                        <a14:foregroundMark x1="65637" y1="68558" x2="65637" y2="68558"/>
                        <a14:foregroundMark x1="65850" y1="67025" x2="65850" y2="67025"/>
                        <a14:foregroundMark x1="65424" y1="70245" x2="65424" y2="70245"/>
                        <a14:foregroundMark x1="66489" y1="62730" x2="66489" y2="63037"/>
                        <a14:foregroundMark x1="66489" y1="63190" x2="66489" y2="63190"/>
                        <a14:foregroundMark x1="66383" y1="64110" x2="66383" y2="64110"/>
                        <a14:foregroundMark x1="66809" y1="61350" x2="66809" y2="61350"/>
                        <a14:foregroundMark x1="66329" y1="68558" x2="66329" y2="68558"/>
                        <a14:foregroundMark x1="67235" y1="67331" x2="67235" y2="67331"/>
                        <a14:foregroundMark x1="67874" y1="65337" x2="67874" y2="65337"/>
                        <a14:foregroundMark x1="68620" y1="62883" x2="68620" y2="62883"/>
                        <a14:foregroundMark x1="68780" y1="61503" x2="68780" y2="61503"/>
                        <a14:foregroundMark x1="71710" y1="48160" x2="71710" y2="48160"/>
                        <a14:foregroundMark x1="72509" y1="42945" x2="72509" y2="42945"/>
                        <a14:foregroundMark x1="73575" y1="37730" x2="73575" y2="37730"/>
                        <a14:foregroundMark x1="73202" y1="40031" x2="73202" y2="40031"/>
                        <a14:foregroundMark x1="73895" y1="36503" x2="73895" y2="36503"/>
                        <a14:foregroundMark x1="73522" y1="38344" x2="73522" y2="38344"/>
                        <a14:foregroundMark x1="72829" y1="41104" x2="72829" y2="41104"/>
                        <a14:foregroundMark x1="72243" y1="45092" x2="72243" y2="45092"/>
                        <a14:foregroundMark x1="71444" y1="48773" x2="71444" y2="48773"/>
                        <a14:foregroundMark x1="71870" y1="47239" x2="71870" y2="47239"/>
                        <a14:foregroundMark x1="82312" y1="58436" x2="82312" y2="58436"/>
                        <a14:foregroundMark x1="69473" y1="44939" x2="69473" y2="44939"/>
                        <a14:foregroundMark x1="69792" y1="40491" x2="69792" y2="40491"/>
                        <a14:foregroundMark x1="70218" y1="36196" x2="70218" y2="36196"/>
                        <a14:foregroundMark x1="68780" y1="47853" x2="68780" y2="47853"/>
                        <a14:foregroundMark x1="63399" y1="35123" x2="63399" y2="35123"/>
                        <a14:foregroundMark x1="63612" y1="35123" x2="63612" y2="35123"/>
                        <a14:foregroundMark x1="63772" y1="35123" x2="63772" y2="35123"/>
                        <a14:foregroundMark x1="63825" y1="35123" x2="63825" y2="35123"/>
                        <a14:foregroundMark x1="63932" y1="35276" x2="63932" y2="35276"/>
                        <a14:foregroundMark x1="63559" y1="35890" x2="63559" y2="35890"/>
                        <a14:foregroundMark x1="63665" y1="36196" x2="63665" y2="36196"/>
                        <a14:foregroundMark x1="63239" y1="36350" x2="63239" y2="36350"/>
                        <a14:foregroundMark x1="63079" y1="36196" x2="63079" y2="36196"/>
                        <a14:foregroundMark x1="63612" y1="35736" x2="63719" y2="35890"/>
                        <a14:foregroundMark x1="69100" y1="46319" x2="69100" y2="46319"/>
                        <a14:foregroundMark x1="68620" y1="49080" x2="68620" y2="49080"/>
                        <a14:foregroundMark x1="69579" y1="43405" x2="69579" y2="43405"/>
                        <a14:foregroundMark x1="69579" y1="42485" x2="69579" y2="42485"/>
                        <a14:foregroundMark x1="69686" y1="40798" x2="69686" y2="40798"/>
                        <a14:foregroundMark x1="69952" y1="39110" x2="69952" y2="39110"/>
                        <a14:foregroundMark x1="70112" y1="37577" x2="70112" y2="37577"/>
                        <a14:foregroundMark x1="79009" y1="45706" x2="79009" y2="45706"/>
                        <a14:foregroundMark x1="65850" y1="79908" x2="72083" y2="80828"/>
                        <a14:foregroundMark x1="72083" y1="80828" x2="72563" y2="80521"/>
                        <a14:foregroundMark x1="72190" y1="81135" x2="65583" y2="81748"/>
                        <a14:foregroundMark x1="66383" y1="80061" x2="72190" y2="79448"/>
                        <a14:foregroundMark x1="71444" y1="78221" x2="70538" y2="77914"/>
                        <a14:foregroundMark x1="47469" y1="74233" x2="53063" y2="74847"/>
                        <a14:foregroundMark x1="47416" y1="75767" x2="47416" y2="75767"/>
                        <a14:foregroundMark x1="47256" y1="75767" x2="47256" y2="75767"/>
                        <a14:foregroundMark x1="54182" y1="70399" x2="54182" y2="70399"/>
                        <a14:foregroundMark x1="54342" y1="71472" x2="54342" y2="71472"/>
                        <a14:foregroundMark x1="54342" y1="70706" x2="53969" y2="69018"/>
                        <a14:backgroundMark x1="19220" y1="60367" x2="29302" y2="63804"/>
                        <a14:backgroundMark x1="8151" y1="56595" x2="16113" y2="59309"/>
                        <a14:backgroundMark x1="16074" y1="56209" x2="9963" y2="57362"/>
                        <a14:backgroundMark x1="22163" y1="55061" x2="19161" y2="55627"/>
                        <a14:backgroundMark x1="14065" y1="52914" x2="3836" y2="60429"/>
                        <a14:backgroundMark x1="4635" y1="77147" x2="3463" y2="77454"/>
                        <a14:backgroundMark x1="38093" y1="39417" x2="38093" y2="39417"/>
                        <a14:backgroundMark x1="38253" y1="39417" x2="38253" y2="39417"/>
                        <a14:backgroundMark x1="38253" y1="39417" x2="38253" y2="39417"/>
                        <a14:backgroundMark x1="38359" y1="39571" x2="38359" y2="39571"/>
                        <a14:backgroundMark x1="38466" y1="39571" x2="38466" y2="39571"/>
                        <a14:backgroundMark x1="38412" y1="40031" x2="38146" y2="40031"/>
                        <a14:backgroundMark x1="37986" y1="39110" x2="38732" y2="39877"/>
                        <a14:backgroundMark x1="37560" y1="38804" x2="40277" y2="39264"/>
                        <a14:backgroundMark x1="38039" y1="39264" x2="40863" y2="40798"/>
                        <a14:backgroundMark x1="40543" y1="66411" x2="45605" y2="69785"/>
                        <a14:backgroundMark x1="15497" y1="39810" x2="14864" y2="39877"/>
                        <a14:backgroundMark x1="19233" y1="39417" x2="17766" y2="39572"/>
                        <a14:backgroundMark x1="18594" y1="59509" x2="18540" y2="54908"/>
                        <a14:backgroundMark x1="18594" y1="56442" x2="18700" y2="57055"/>
                        <a14:backgroundMark x1="47629" y1="35429" x2="49494" y2="40491"/>
                        <a14:backgroundMark x1="50772" y1="45706" x2="51039" y2="46319"/>
                        <a14:backgroundMark x1="46564" y1="36043" x2="50772" y2="45706"/>
                        <a14:backgroundMark x1="50739" y1="45706" x2="46457" y2="36963"/>
                        <a14:backgroundMark x1="51039" y1="46319" x2="50739" y2="45706"/>
                        <a14:backgroundMark x1="20938" y1="17331" x2="20938" y2="17331"/>
                        <a14:backgroundMark x1="13426" y1="17178" x2="20778" y2="18558"/>
                        <a14:backgroundMark x1="33245" y1="19632" x2="45551" y2="18252"/>
                        <a14:backgroundMark x1="55567" y1="18558" x2="69206" y2="17331"/>
                        <a14:backgroundMark x1="69206" y1="17331" x2="69206" y2="17331"/>
                        <a14:backgroundMark x1="73788" y1="17945" x2="85189" y2="17945"/>
                        <a14:backgroundMark x1="2504" y1="14724" x2="3356" y2="17178"/>
                        <a14:backgroundMark x1="7991" y1="21472" x2="7991" y2="21472"/>
                        <a14:backgroundMark x1="5967" y1="22086" x2="5967" y2="22086"/>
                        <a14:backgroundMark x1="6606" y1="22699" x2="6606" y2="22699"/>
                        <a14:backgroundMark x1="54981" y1="62883" x2="54981" y2="62883"/>
                        <a14:backgroundMark x1="54502" y1="64724" x2="54502" y2="64724"/>
                        <a14:backgroundMark x1="55088" y1="46319" x2="55088" y2="46319"/>
                        <a14:backgroundMark x1="54608" y1="39110" x2="54608" y2="39110"/>
                        <a14:backgroundMark x1="56846" y1="35736" x2="56846" y2="35736"/>
                        <a14:backgroundMark x1="57805" y1="48620" x2="57805" y2="48620"/>
                        <a14:backgroundMark x1="57219" y1="36810" x2="57219" y2="36810"/>
                        <a14:backgroundMark x1="57219" y1="38190" x2="57219" y2="38190"/>
                        <a14:backgroundMark x1="57272" y1="39110" x2="57272" y2="39110"/>
                        <a14:backgroundMark x1="51305" y1="38804" x2="51305" y2="38804"/>
                        <a14:backgroundMark x1="51145" y1="46933" x2="51145" y2="46933"/>
                        <a14:backgroundMark x1="50506" y1="49847" x2="50506" y2="49847"/>
                        <a14:backgroundMark x1="60629" y1="39110" x2="60629" y2="39110"/>
                        <a14:backgroundMark x1="63079" y1="38344" x2="63079" y2="38344"/>
                        <a14:backgroundMark x1="62866" y1="32209" x2="62866" y2="32209"/>
                        <a14:backgroundMark x1="63879" y1="32362" x2="63879" y2="32362"/>
                        <a14:backgroundMark x1="62387" y1="35583" x2="62387" y2="35583"/>
                        <a14:backgroundMark x1="62760" y1="39571" x2="62760" y2="39571"/>
                        <a14:backgroundMark x1="64465" y1="34663" x2="64465" y2="34663"/>
                        <a14:backgroundMark x1="64465" y1="35583" x2="64465" y2="35583"/>
                        <a14:backgroundMark x1="61055" y1="47393" x2="61055" y2="47393"/>
                        <a14:backgroundMark x1="65157" y1="64417" x2="65157" y2="64417"/>
                        <a14:backgroundMark x1="63559" y1="75307" x2="63559" y2="75307"/>
                        <a14:backgroundMark x1="64997" y1="62423" x2="64997" y2="62423"/>
                        <a14:backgroundMark x1="67342" y1="63190" x2="67342" y2="63190"/>
                        <a14:backgroundMark x1="66969" y1="65031" x2="66969" y2="65031"/>
                        <a14:backgroundMark x1="66649" y1="65644" x2="66649" y2="65644"/>
                        <a14:backgroundMark x1="66436" y1="66411" x2="66436" y2="66411"/>
                        <a14:backgroundMark x1="66276" y1="67025" x2="66276" y2="67025"/>
                        <a14:backgroundMark x1="70325" y1="42331" x2="70325" y2="42331"/>
                        <a14:backgroundMark x1="63825" y1="37423" x2="63825" y2="37423"/>
                        <a14:backgroundMark x1="71124" y1="40337" x2="71124" y2="40337"/>
                        <a14:backgroundMark x1="67022" y1="45706" x2="67022" y2="45706"/>
                        <a14:backgroundMark x1="16356" y1="34202" x2="16356" y2="34202"/>
                        <a14:backgroundMark x1="19126" y1="34816" x2="19126" y2="34816"/>
                        <a14:backgroundMark x1="17688" y1="34663" x2="17688" y2="34663"/>
                        <a14:backgroundMark x1="65583" y1="47546" x2="65583" y2="47546"/>
                        <a14:backgroundMark x1="54822" y1="67178" x2="54822" y2="671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9115" y="1586042"/>
            <a:ext cx="8993769" cy="3124101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9B76F0F-3B95-20A2-25C3-A1935106C193}"/>
              </a:ext>
            </a:extLst>
          </p:cNvPr>
          <p:cNvSpPr/>
          <p:nvPr/>
        </p:nvSpPr>
        <p:spPr>
          <a:xfrm>
            <a:off x="8636282" y="2735572"/>
            <a:ext cx="454025" cy="565150"/>
          </a:xfrm>
          <a:prstGeom prst="roundRect">
            <a:avLst/>
          </a:prstGeom>
          <a:solidFill>
            <a:srgbClr val="E6F7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Arrow: Circular 12">
            <a:extLst>
              <a:ext uri="{FF2B5EF4-FFF2-40B4-BE49-F238E27FC236}">
                <a16:creationId xmlns:a16="http://schemas.microsoft.com/office/drawing/2014/main" id="{B7FB1534-2D82-20C2-6DDB-B1DADC72E73C}"/>
              </a:ext>
            </a:extLst>
          </p:cNvPr>
          <p:cNvSpPr/>
          <p:nvPr/>
        </p:nvSpPr>
        <p:spPr>
          <a:xfrm rot="5400000">
            <a:off x="9517401" y="2384240"/>
            <a:ext cx="632730" cy="894975"/>
          </a:xfrm>
          <a:prstGeom prst="circularArrow">
            <a:avLst/>
          </a:prstGeom>
          <a:solidFill>
            <a:srgbClr val="00B050"/>
          </a:solidFill>
          <a:ln>
            <a:solidFill>
              <a:srgbClr val="346E0C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7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A0AFA-D12A-D24E-BC98-92EC1A15C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Circuits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7362A-0431-F856-63BE-B11D77378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E90C5-34F6-3E1B-F3BB-72B630309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55BC5-68F8-FC2F-A814-CE638924A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B56686F-8AD2-BF33-B644-0087338BDB69}"/>
              </a:ext>
            </a:extLst>
          </p:cNvPr>
          <p:cNvGrpSpPr/>
          <p:nvPr/>
        </p:nvGrpSpPr>
        <p:grpSpPr>
          <a:xfrm>
            <a:off x="137214" y="1728751"/>
            <a:ext cx="2806890" cy="3400497"/>
            <a:chOff x="137214" y="1728751"/>
            <a:chExt cx="2806890" cy="3400497"/>
          </a:xfrm>
        </p:grpSpPr>
        <p:pic>
          <p:nvPicPr>
            <p:cNvPr id="8" name="Picture 7" descr="A green and purple hexagons with white text&#10;&#10;AI-generated content may be incorrect.">
              <a:extLst>
                <a:ext uri="{FF2B5EF4-FFF2-40B4-BE49-F238E27FC236}">
                  <a16:creationId xmlns:a16="http://schemas.microsoft.com/office/drawing/2014/main" id="{14F2F62A-0A30-35EB-CED6-DE042C884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071" y="2143526"/>
              <a:ext cx="1742531" cy="2570948"/>
            </a:xfrm>
            <a:prstGeom prst="rect">
              <a:avLst/>
            </a:prstGeom>
          </p:spPr>
        </p:pic>
        <p:sp>
          <p:nvSpPr>
            <p:cNvPr id="13" name="Rectangle: Rounded Corners 157">
              <a:extLst>
                <a:ext uri="{FF2B5EF4-FFF2-40B4-BE49-F238E27FC236}">
                  <a16:creationId xmlns:a16="http://schemas.microsoft.com/office/drawing/2014/main" id="{6E7BB450-4174-282B-2443-8BA6142E1D8D}"/>
                </a:ext>
              </a:extLst>
            </p:cNvPr>
            <p:cNvSpPr/>
            <p:nvPr/>
          </p:nvSpPr>
          <p:spPr>
            <a:xfrm>
              <a:off x="137214" y="1728751"/>
              <a:ext cx="2806890" cy="3400497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F823868-857D-F4A4-801C-2D9FADB2D7F0}"/>
              </a:ext>
            </a:extLst>
          </p:cNvPr>
          <p:cNvGrpSpPr/>
          <p:nvPr/>
        </p:nvGrpSpPr>
        <p:grpSpPr>
          <a:xfrm>
            <a:off x="3130090" y="1661650"/>
            <a:ext cx="3929818" cy="3534700"/>
            <a:chOff x="3130090" y="1661650"/>
            <a:chExt cx="3929818" cy="3534700"/>
          </a:xfrm>
        </p:grpSpPr>
        <p:pic>
          <p:nvPicPr>
            <p:cNvPr id="12" name="Picture 11" descr="A diagram of a diagram&#10;&#10;AI-generated content may be incorrect.">
              <a:extLst>
                <a:ext uri="{FF2B5EF4-FFF2-40B4-BE49-F238E27FC236}">
                  <a16:creationId xmlns:a16="http://schemas.microsoft.com/office/drawing/2014/main" id="{30B1B32C-BC88-9DD2-4572-BFF0AA9E2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409" y="2143526"/>
              <a:ext cx="3713592" cy="2570948"/>
            </a:xfrm>
            <a:prstGeom prst="rect">
              <a:avLst/>
            </a:prstGeom>
          </p:spPr>
        </p:pic>
        <p:sp>
          <p:nvSpPr>
            <p:cNvPr id="14" name="Rectangle: Rounded Corners 157">
              <a:extLst>
                <a:ext uri="{FF2B5EF4-FFF2-40B4-BE49-F238E27FC236}">
                  <a16:creationId xmlns:a16="http://schemas.microsoft.com/office/drawing/2014/main" id="{6C85FB9B-869F-0147-9243-6D5F646ED427}"/>
                </a:ext>
              </a:extLst>
            </p:cNvPr>
            <p:cNvSpPr/>
            <p:nvPr/>
          </p:nvSpPr>
          <p:spPr>
            <a:xfrm>
              <a:off x="3130090" y="1661650"/>
              <a:ext cx="3929818" cy="353470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BD2028-5223-D693-6008-927AA538A956}"/>
              </a:ext>
            </a:extLst>
          </p:cNvPr>
          <p:cNvGrpSpPr/>
          <p:nvPr/>
        </p:nvGrpSpPr>
        <p:grpSpPr>
          <a:xfrm>
            <a:off x="7245894" y="1661649"/>
            <a:ext cx="4808892" cy="3534700"/>
            <a:chOff x="7245894" y="1661649"/>
            <a:chExt cx="4808892" cy="3534700"/>
          </a:xfrm>
        </p:grpSpPr>
        <p:pic>
          <p:nvPicPr>
            <p:cNvPr id="10" name="Picture 9" descr="A diagram of a diagram&#10;&#10;AI-generated content may be incorrect.">
              <a:extLst>
                <a:ext uri="{FF2B5EF4-FFF2-40B4-BE49-F238E27FC236}">
                  <a16:creationId xmlns:a16="http://schemas.microsoft.com/office/drawing/2014/main" id="{06EE1953-07B2-4914-1B71-72F1D2E4A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0311" y="2143525"/>
              <a:ext cx="4780059" cy="2570948"/>
            </a:xfrm>
            <a:prstGeom prst="rect">
              <a:avLst/>
            </a:prstGeom>
          </p:spPr>
        </p:pic>
        <p:sp>
          <p:nvSpPr>
            <p:cNvPr id="15" name="Rectangle: Rounded Corners 157">
              <a:extLst>
                <a:ext uri="{FF2B5EF4-FFF2-40B4-BE49-F238E27FC236}">
                  <a16:creationId xmlns:a16="http://schemas.microsoft.com/office/drawing/2014/main" id="{734520DF-7A0C-9A66-01F4-37540F54CB19}"/>
                </a:ext>
              </a:extLst>
            </p:cNvPr>
            <p:cNvSpPr/>
            <p:nvPr/>
          </p:nvSpPr>
          <p:spPr>
            <a:xfrm>
              <a:off x="7245894" y="1661649"/>
              <a:ext cx="4808892" cy="353470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9" name="Rectangle: Rounded Corners 46">
            <a:extLst>
              <a:ext uri="{FF2B5EF4-FFF2-40B4-BE49-F238E27FC236}">
                <a16:creationId xmlns:a16="http://schemas.microsoft.com/office/drawing/2014/main" id="{9FC10080-5D2B-CC73-9E6C-F50C3BBB6BA4}"/>
              </a:ext>
            </a:extLst>
          </p:cNvPr>
          <p:cNvSpPr/>
          <p:nvPr/>
        </p:nvSpPr>
        <p:spPr>
          <a:xfrm>
            <a:off x="457820" y="1283638"/>
            <a:ext cx="2165677" cy="3434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WP MODEL</a:t>
            </a:r>
          </a:p>
        </p:txBody>
      </p:sp>
      <p:sp>
        <p:nvSpPr>
          <p:cNvPr id="20" name="Rectangle: Rounded Corners 46">
            <a:extLst>
              <a:ext uri="{FF2B5EF4-FFF2-40B4-BE49-F238E27FC236}">
                <a16:creationId xmlns:a16="http://schemas.microsoft.com/office/drawing/2014/main" id="{597A9987-A2EA-095C-0985-113726719974}"/>
              </a:ext>
            </a:extLst>
          </p:cNvPr>
          <p:cNvSpPr/>
          <p:nvPr/>
        </p:nvSpPr>
        <p:spPr>
          <a:xfrm>
            <a:off x="4012160" y="1250087"/>
            <a:ext cx="2165677" cy="3434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WPI MODEL</a:t>
            </a:r>
          </a:p>
        </p:txBody>
      </p:sp>
      <p:sp>
        <p:nvSpPr>
          <p:cNvPr id="21" name="Rectangle: Rounded Corners 46">
            <a:extLst>
              <a:ext uri="{FF2B5EF4-FFF2-40B4-BE49-F238E27FC236}">
                <a16:creationId xmlns:a16="http://schemas.microsoft.com/office/drawing/2014/main" id="{E1E7FF06-7D69-CAD3-09F1-054934A5419E}"/>
              </a:ext>
            </a:extLst>
          </p:cNvPr>
          <p:cNvSpPr/>
          <p:nvPr/>
        </p:nvSpPr>
        <p:spPr>
          <a:xfrm>
            <a:off x="8318815" y="1220184"/>
            <a:ext cx="2663050" cy="3384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WPI-PIP3 MODEL</a:t>
            </a:r>
          </a:p>
        </p:txBody>
      </p:sp>
    </p:spTree>
    <p:extLst>
      <p:ext uri="{BB962C8B-B14F-4D97-AF65-F5344CB8AC3E}">
        <p14:creationId xmlns:p14="http://schemas.microsoft.com/office/powerpoint/2010/main" val="1115684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37538-D1E9-C116-EAED-DCACF224D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3">
            <a:extLst>
              <a:ext uri="{FF2B5EF4-FFF2-40B4-BE49-F238E27FC236}">
                <a16:creationId xmlns:a16="http://schemas.microsoft.com/office/drawing/2014/main" id="{73595D8E-C319-CE71-FC54-BEA00B97C249}"/>
              </a:ext>
            </a:extLst>
          </p:cNvPr>
          <p:cNvSpPr/>
          <p:nvPr/>
        </p:nvSpPr>
        <p:spPr>
          <a:xfrm>
            <a:off x="1180581" y="2023431"/>
            <a:ext cx="2916439" cy="3306206"/>
          </a:xfrm>
          <a:custGeom>
            <a:avLst/>
            <a:gdLst>
              <a:gd name="connsiteX0" fmla="*/ 1858322 w 2916439"/>
              <a:gd name="connsiteY0" fmla="*/ 6213 h 3306206"/>
              <a:gd name="connsiteX1" fmla="*/ 156189 w 2916439"/>
              <a:gd name="connsiteY1" fmla="*/ 650319 h 3306206"/>
              <a:gd name="connsiteX2" fmla="*/ 19273 w 2916439"/>
              <a:gd name="connsiteY2" fmla="*/ 1170057 h 3306206"/>
              <a:gd name="connsiteX3" fmla="*/ 706545 w 2916439"/>
              <a:gd name="connsiteY3" fmla="*/ 2000731 h 3306206"/>
              <a:gd name="connsiteX4" fmla="*/ 969189 w 2916439"/>
              <a:gd name="connsiteY4" fmla="*/ 2455494 h 3306206"/>
              <a:gd name="connsiteX5" fmla="*/ 1258316 w 2916439"/>
              <a:gd name="connsiteY5" fmla="*/ 3215614 h 3306206"/>
              <a:gd name="connsiteX6" fmla="*/ 1716336 w 2916439"/>
              <a:gd name="connsiteY6" fmla="*/ 3233712 h 3306206"/>
              <a:gd name="connsiteX7" fmla="*/ 2516817 w 2916439"/>
              <a:gd name="connsiteY7" fmla="*/ 1865231 h 3306206"/>
              <a:gd name="connsiteX8" fmla="*/ 2915443 w 2916439"/>
              <a:gd name="connsiteY8" fmla="*/ 630379 h 3306206"/>
              <a:gd name="connsiteX9" fmla="*/ 2553949 w 2916439"/>
              <a:gd name="connsiteY9" fmla="*/ 202977 h 3306206"/>
              <a:gd name="connsiteX10" fmla="*/ 1858322 w 2916439"/>
              <a:gd name="connsiteY10" fmla="*/ 6213 h 3306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16439" h="3306206">
                <a:moveTo>
                  <a:pt x="1858322" y="6213"/>
                </a:moveTo>
                <a:cubicBezTo>
                  <a:pt x="1238348" y="-40181"/>
                  <a:pt x="555268" y="147293"/>
                  <a:pt x="156189" y="650319"/>
                </a:cubicBezTo>
                <a:cubicBezTo>
                  <a:pt x="25788" y="789076"/>
                  <a:pt x="-31766" y="984906"/>
                  <a:pt x="19273" y="1170057"/>
                </a:cubicBezTo>
                <a:cubicBezTo>
                  <a:pt x="118604" y="1533873"/>
                  <a:pt x="461064" y="1741796"/>
                  <a:pt x="706545" y="2000731"/>
                </a:cubicBezTo>
                <a:cubicBezTo>
                  <a:pt x="837399" y="2123230"/>
                  <a:pt x="933926" y="2278698"/>
                  <a:pt x="969189" y="2455494"/>
                </a:cubicBezTo>
                <a:cubicBezTo>
                  <a:pt x="1046229" y="2713522"/>
                  <a:pt x="1070842" y="3007719"/>
                  <a:pt x="1258316" y="3215614"/>
                </a:cubicBezTo>
                <a:cubicBezTo>
                  <a:pt x="1376652" y="3339529"/>
                  <a:pt x="1586388" y="3325594"/>
                  <a:pt x="1716336" y="3233712"/>
                </a:cubicBezTo>
                <a:cubicBezTo>
                  <a:pt x="2087120" y="2841601"/>
                  <a:pt x="2227237" y="2344579"/>
                  <a:pt x="2516817" y="1865231"/>
                </a:cubicBezTo>
                <a:cubicBezTo>
                  <a:pt x="2714515" y="1470768"/>
                  <a:pt x="2939574" y="1082820"/>
                  <a:pt x="2915443" y="630379"/>
                </a:cubicBezTo>
                <a:cubicBezTo>
                  <a:pt x="2924251" y="416451"/>
                  <a:pt x="2718226" y="293471"/>
                  <a:pt x="2553949" y="202977"/>
                </a:cubicBezTo>
                <a:cubicBezTo>
                  <a:pt x="2337217" y="93931"/>
                  <a:pt x="2097317" y="40569"/>
                  <a:pt x="1858322" y="6213"/>
                </a:cubicBezTo>
                <a:close/>
              </a:path>
            </a:pathLst>
          </a:custGeom>
          <a:noFill/>
          <a:ln w="27940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  <p:sp>
        <p:nvSpPr>
          <p:cNvPr id="6" name="Graphic 13">
            <a:extLst>
              <a:ext uri="{FF2B5EF4-FFF2-40B4-BE49-F238E27FC236}">
                <a16:creationId xmlns:a16="http://schemas.microsoft.com/office/drawing/2014/main" id="{7C33DC23-14EC-9663-F699-5A506626D3E6}"/>
              </a:ext>
            </a:extLst>
          </p:cNvPr>
          <p:cNvSpPr/>
          <p:nvPr/>
        </p:nvSpPr>
        <p:spPr>
          <a:xfrm>
            <a:off x="1180582" y="2027657"/>
            <a:ext cx="2916439" cy="3306206"/>
          </a:xfrm>
          <a:custGeom>
            <a:avLst/>
            <a:gdLst>
              <a:gd name="connsiteX0" fmla="*/ 1858322 w 2916439"/>
              <a:gd name="connsiteY0" fmla="*/ 6213 h 3306206"/>
              <a:gd name="connsiteX1" fmla="*/ 156189 w 2916439"/>
              <a:gd name="connsiteY1" fmla="*/ 650319 h 3306206"/>
              <a:gd name="connsiteX2" fmla="*/ 19273 w 2916439"/>
              <a:gd name="connsiteY2" fmla="*/ 1170057 h 3306206"/>
              <a:gd name="connsiteX3" fmla="*/ 706545 w 2916439"/>
              <a:gd name="connsiteY3" fmla="*/ 2000731 h 3306206"/>
              <a:gd name="connsiteX4" fmla="*/ 969189 w 2916439"/>
              <a:gd name="connsiteY4" fmla="*/ 2455494 h 3306206"/>
              <a:gd name="connsiteX5" fmla="*/ 1258316 w 2916439"/>
              <a:gd name="connsiteY5" fmla="*/ 3215614 h 3306206"/>
              <a:gd name="connsiteX6" fmla="*/ 1716336 w 2916439"/>
              <a:gd name="connsiteY6" fmla="*/ 3233712 h 3306206"/>
              <a:gd name="connsiteX7" fmla="*/ 2516817 w 2916439"/>
              <a:gd name="connsiteY7" fmla="*/ 1865231 h 3306206"/>
              <a:gd name="connsiteX8" fmla="*/ 2915443 w 2916439"/>
              <a:gd name="connsiteY8" fmla="*/ 630379 h 3306206"/>
              <a:gd name="connsiteX9" fmla="*/ 2553949 w 2916439"/>
              <a:gd name="connsiteY9" fmla="*/ 202977 h 3306206"/>
              <a:gd name="connsiteX10" fmla="*/ 1858322 w 2916439"/>
              <a:gd name="connsiteY10" fmla="*/ 6213 h 3306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16439" h="3306206">
                <a:moveTo>
                  <a:pt x="1858322" y="6213"/>
                </a:moveTo>
                <a:cubicBezTo>
                  <a:pt x="1238348" y="-40181"/>
                  <a:pt x="555268" y="147293"/>
                  <a:pt x="156189" y="650319"/>
                </a:cubicBezTo>
                <a:cubicBezTo>
                  <a:pt x="25788" y="789076"/>
                  <a:pt x="-31766" y="984906"/>
                  <a:pt x="19273" y="1170057"/>
                </a:cubicBezTo>
                <a:cubicBezTo>
                  <a:pt x="118604" y="1533873"/>
                  <a:pt x="461064" y="1741796"/>
                  <a:pt x="706545" y="2000731"/>
                </a:cubicBezTo>
                <a:cubicBezTo>
                  <a:pt x="837399" y="2123230"/>
                  <a:pt x="933926" y="2278698"/>
                  <a:pt x="969189" y="2455494"/>
                </a:cubicBezTo>
                <a:cubicBezTo>
                  <a:pt x="1046229" y="2713522"/>
                  <a:pt x="1070842" y="3007719"/>
                  <a:pt x="1258316" y="3215614"/>
                </a:cubicBezTo>
                <a:cubicBezTo>
                  <a:pt x="1376652" y="3339529"/>
                  <a:pt x="1586388" y="3325594"/>
                  <a:pt x="1716336" y="3233712"/>
                </a:cubicBezTo>
                <a:cubicBezTo>
                  <a:pt x="2087120" y="2841601"/>
                  <a:pt x="2227237" y="2344579"/>
                  <a:pt x="2516817" y="1865231"/>
                </a:cubicBezTo>
                <a:cubicBezTo>
                  <a:pt x="2714515" y="1470768"/>
                  <a:pt x="2939574" y="1082820"/>
                  <a:pt x="2915443" y="630379"/>
                </a:cubicBezTo>
                <a:cubicBezTo>
                  <a:pt x="2924251" y="416451"/>
                  <a:pt x="2718226" y="293471"/>
                  <a:pt x="2553949" y="202977"/>
                </a:cubicBezTo>
                <a:cubicBezTo>
                  <a:pt x="2337217" y="93931"/>
                  <a:pt x="2097317" y="40569"/>
                  <a:pt x="1858322" y="6213"/>
                </a:cubicBezTo>
                <a:close/>
              </a:path>
            </a:pathLst>
          </a:custGeom>
          <a:noFill/>
          <a:ln w="209550" cap="flat">
            <a:gradFill>
              <a:gsLst>
                <a:gs pos="0">
                  <a:srgbClr val="00B050"/>
                </a:gs>
                <a:gs pos="37000">
                  <a:schemeClr val="bg1">
                    <a:lumMod val="75000"/>
                  </a:schemeClr>
                </a:gs>
                <a:gs pos="0">
                  <a:srgbClr val="00B050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7AC0E-F9DA-30A6-0052-4C91CCF54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Simulation Framework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342664-F928-26F1-D734-082663321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861966-294F-C538-522B-BDFE59166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DA5926-178E-9B4F-0CE4-CCAE471FA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27" name="Flowchart: Preparation 26">
            <a:extLst>
              <a:ext uri="{FF2B5EF4-FFF2-40B4-BE49-F238E27FC236}">
                <a16:creationId xmlns:a16="http://schemas.microsoft.com/office/drawing/2014/main" id="{A5E1B0D1-4813-560A-0F7A-5151E5AFF490}"/>
              </a:ext>
            </a:extLst>
          </p:cNvPr>
          <p:cNvSpPr/>
          <p:nvPr/>
        </p:nvSpPr>
        <p:spPr>
          <a:xfrm>
            <a:off x="4903357" y="4238199"/>
            <a:ext cx="1998158" cy="1192095"/>
          </a:xfrm>
          <a:prstGeom prst="flowChartPreparation">
            <a:avLst/>
          </a:prstGeom>
          <a:solidFill>
            <a:srgbClr val="7030A0"/>
          </a:solidFill>
          <a:ln w="38100">
            <a:solidFill>
              <a:srgbClr val="001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163BF33A-FC85-2390-F542-BCA9CFAF7DF8}"/>
              </a:ext>
            </a:extLst>
          </p:cNvPr>
          <p:cNvSpPr/>
          <p:nvPr/>
        </p:nvSpPr>
        <p:spPr>
          <a:xfrm>
            <a:off x="5914585" y="3354008"/>
            <a:ext cx="243129" cy="76796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503EC4D5-E124-D60B-72D5-A59FEAB0ACE4}"/>
              </a:ext>
            </a:extLst>
          </p:cNvPr>
          <p:cNvSpPr/>
          <p:nvPr/>
        </p:nvSpPr>
        <p:spPr>
          <a:xfrm rot="10800000">
            <a:off x="5671456" y="3306224"/>
            <a:ext cx="243129" cy="76796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5B9BCF-52B6-510B-FE9E-9B14E904F605}"/>
              </a:ext>
            </a:extLst>
          </p:cNvPr>
          <p:cNvSpPr txBox="1"/>
          <p:nvPr/>
        </p:nvSpPr>
        <p:spPr>
          <a:xfrm>
            <a:off x="5058365" y="4353076"/>
            <a:ext cx="17948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Inactive</a:t>
            </a:r>
          </a:p>
          <a:p>
            <a:pPr algn="ctr"/>
            <a:r>
              <a:rPr lang="en-CA" sz="2800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Rac</a:t>
            </a:r>
          </a:p>
        </p:txBody>
      </p:sp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C582240A-5D62-8402-6747-297D87EB2426}"/>
              </a:ext>
            </a:extLst>
          </p:cNvPr>
          <p:cNvCxnSpPr>
            <a:cxnSpLocks/>
            <a:stCxn id="32" idx="1"/>
            <a:endCxn id="70" idx="1"/>
          </p:cNvCxnSpPr>
          <p:nvPr/>
        </p:nvCxnSpPr>
        <p:spPr>
          <a:xfrm rot="10800000" flipH="1" flipV="1">
            <a:off x="4903356" y="2641737"/>
            <a:ext cx="75321" cy="1096254"/>
          </a:xfrm>
          <a:prstGeom prst="curvedConnector3">
            <a:avLst>
              <a:gd name="adj1" fmla="val -420985"/>
            </a:avLst>
          </a:prstGeom>
          <a:ln w="76200">
            <a:solidFill>
              <a:srgbClr val="001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lowchart: Preparation 31">
            <a:extLst>
              <a:ext uri="{FF2B5EF4-FFF2-40B4-BE49-F238E27FC236}">
                <a16:creationId xmlns:a16="http://schemas.microsoft.com/office/drawing/2014/main" id="{79CE7CFB-96CB-7E79-C506-8F30AC914A3F}"/>
              </a:ext>
            </a:extLst>
          </p:cNvPr>
          <p:cNvSpPr/>
          <p:nvPr/>
        </p:nvSpPr>
        <p:spPr>
          <a:xfrm>
            <a:off x="4903357" y="2045689"/>
            <a:ext cx="1998158" cy="1192095"/>
          </a:xfrm>
          <a:prstGeom prst="flowChartPreparation">
            <a:avLst/>
          </a:prstGeom>
          <a:solidFill>
            <a:srgbClr val="00B050"/>
          </a:solidFill>
          <a:ln w="38100">
            <a:solidFill>
              <a:srgbClr val="001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57BA3C8-8C86-151A-145D-49CAABC0C99C}"/>
              </a:ext>
            </a:extLst>
          </p:cNvPr>
          <p:cNvSpPr txBox="1"/>
          <p:nvPr/>
        </p:nvSpPr>
        <p:spPr>
          <a:xfrm>
            <a:off x="5129155" y="2155027"/>
            <a:ext cx="15465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Active</a:t>
            </a:r>
          </a:p>
          <a:p>
            <a:pPr algn="ctr"/>
            <a:r>
              <a:rPr lang="en-CA" sz="2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Rac</a:t>
            </a: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20F847D2-863E-BA0F-8899-33205412C422}"/>
              </a:ext>
            </a:extLst>
          </p:cNvPr>
          <p:cNvSpPr/>
          <p:nvPr/>
        </p:nvSpPr>
        <p:spPr>
          <a:xfrm rot="16200000">
            <a:off x="7285138" y="2271863"/>
            <a:ext cx="243129" cy="76796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634B91EC-CD91-1796-E040-11E8A1C96272}"/>
              </a:ext>
            </a:extLst>
          </p:cNvPr>
          <p:cNvSpPr/>
          <p:nvPr/>
        </p:nvSpPr>
        <p:spPr>
          <a:xfrm>
            <a:off x="7911890" y="2380127"/>
            <a:ext cx="2068034" cy="523220"/>
          </a:xfrm>
          <a:prstGeom prst="roundRect">
            <a:avLst/>
          </a:prstGeom>
          <a:solidFill>
            <a:schemeClr val="accent4"/>
          </a:solidFill>
          <a:ln w="381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9DADFF1-CE58-3B5C-70ED-DFD23D68B47D}"/>
              </a:ext>
            </a:extLst>
          </p:cNvPr>
          <p:cNvSpPr txBox="1"/>
          <p:nvPr/>
        </p:nvSpPr>
        <p:spPr>
          <a:xfrm>
            <a:off x="7911890" y="2380127"/>
            <a:ext cx="2068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Protrusion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48A1A5F-6D54-32BD-D6B6-31AAACE6B6C1}"/>
              </a:ext>
            </a:extLst>
          </p:cNvPr>
          <p:cNvSpPr txBox="1"/>
          <p:nvPr/>
        </p:nvSpPr>
        <p:spPr>
          <a:xfrm>
            <a:off x="4978678" y="3507158"/>
            <a:ext cx="791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n w="3175">
                  <a:noFill/>
                </a:ln>
                <a:latin typeface="Arial Nova" panose="020B0504020202020204" pitchFamily="34" charset="0"/>
              </a:rPr>
              <a:t>GEF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94DFA63-7C93-C952-DEEF-9AC33994AC71}"/>
              </a:ext>
            </a:extLst>
          </p:cNvPr>
          <p:cNvSpPr txBox="1"/>
          <p:nvPr/>
        </p:nvSpPr>
        <p:spPr>
          <a:xfrm>
            <a:off x="6046982" y="3512098"/>
            <a:ext cx="833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n w="3175">
                  <a:noFill/>
                </a:ln>
                <a:latin typeface="Arial Nova" panose="020B0504020202020204" pitchFamily="34" charset="0"/>
              </a:rPr>
              <a:t>GAP</a:t>
            </a:r>
          </a:p>
        </p:txBody>
      </p:sp>
      <p:sp>
        <p:nvSpPr>
          <p:cNvPr id="7" name="Graphic 13">
            <a:extLst>
              <a:ext uri="{FF2B5EF4-FFF2-40B4-BE49-F238E27FC236}">
                <a16:creationId xmlns:a16="http://schemas.microsoft.com/office/drawing/2014/main" id="{B3F1BBB0-5482-7813-F6E5-97058B116B4A}"/>
              </a:ext>
            </a:extLst>
          </p:cNvPr>
          <p:cNvSpPr/>
          <p:nvPr/>
        </p:nvSpPr>
        <p:spPr>
          <a:xfrm>
            <a:off x="1282457" y="2140763"/>
            <a:ext cx="2709440" cy="3071543"/>
          </a:xfrm>
          <a:custGeom>
            <a:avLst/>
            <a:gdLst>
              <a:gd name="connsiteX0" fmla="*/ 1858322 w 2916439"/>
              <a:gd name="connsiteY0" fmla="*/ 6213 h 3306206"/>
              <a:gd name="connsiteX1" fmla="*/ 156189 w 2916439"/>
              <a:gd name="connsiteY1" fmla="*/ 650319 h 3306206"/>
              <a:gd name="connsiteX2" fmla="*/ 19273 w 2916439"/>
              <a:gd name="connsiteY2" fmla="*/ 1170057 h 3306206"/>
              <a:gd name="connsiteX3" fmla="*/ 706545 w 2916439"/>
              <a:gd name="connsiteY3" fmla="*/ 2000731 h 3306206"/>
              <a:gd name="connsiteX4" fmla="*/ 969189 w 2916439"/>
              <a:gd name="connsiteY4" fmla="*/ 2455494 h 3306206"/>
              <a:gd name="connsiteX5" fmla="*/ 1258316 w 2916439"/>
              <a:gd name="connsiteY5" fmla="*/ 3215614 h 3306206"/>
              <a:gd name="connsiteX6" fmla="*/ 1716336 w 2916439"/>
              <a:gd name="connsiteY6" fmla="*/ 3233712 h 3306206"/>
              <a:gd name="connsiteX7" fmla="*/ 2516817 w 2916439"/>
              <a:gd name="connsiteY7" fmla="*/ 1865231 h 3306206"/>
              <a:gd name="connsiteX8" fmla="*/ 2915443 w 2916439"/>
              <a:gd name="connsiteY8" fmla="*/ 630379 h 3306206"/>
              <a:gd name="connsiteX9" fmla="*/ 2553949 w 2916439"/>
              <a:gd name="connsiteY9" fmla="*/ 202977 h 3306206"/>
              <a:gd name="connsiteX10" fmla="*/ 1858322 w 2916439"/>
              <a:gd name="connsiteY10" fmla="*/ 6213 h 3306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16439" h="3306206">
                <a:moveTo>
                  <a:pt x="1858322" y="6213"/>
                </a:moveTo>
                <a:cubicBezTo>
                  <a:pt x="1238348" y="-40181"/>
                  <a:pt x="555268" y="147293"/>
                  <a:pt x="156189" y="650319"/>
                </a:cubicBezTo>
                <a:cubicBezTo>
                  <a:pt x="25788" y="789076"/>
                  <a:pt x="-31766" y="984906"/>
                  <a:pt x="19273" y="1170057"/>
                </a:cubicBezTo>
                <a:cubicBezTo>
                  <a:pt x="118604" y="1533873"/>
                  <a:pt x="461064" y="1741796"/>
                  <a:pt x="706545" y="2000731"/>
                </a:cubicBezTo>
                <a:cubicBezTo>
                  <a:pt x="837399" y="2123230"/>
                  <a:pt x="933926" y="2278698"/>
                  <a:pt x="969189" y="2455494"/>
                </a:cubicBezTo>
                <a:cubicBezTo>
                  <a:pt x="1046229" y="2713522"/>
                  <a:pt x="1070842" y="3007719"/>
                  <a:pt x="1258316" y="3215614"/>
                </a:cubicBezTo>
                <a:cubicBezTo>
                  <a:pt x="1376652" y="3339529"/>
                  <a:pt x="1586388" y="3325594"/>
                  <a:pt x="1716336" y="3233712"/>
                </a:cubicBezTo>
                <a:cubicBezTo>
                  <a:pt x="2087120" y="2841601"/>
                  <a:pt x="2227237" y="2344579"/>
                  <a:pt x="2516817" y="1865231"/>
                </a:cubicBezTo>
                <a:cubicBezTo>
                  <a:pt x="2714515" y="1470768"/>
                  <a:pt x="2939574" y="1082820"/>
                  <a:pt x="2915443" y="630379"/>
                </a:cubicBezTo>
                <a:cubicBezTo>
                  <a:pt x="2924251" y="416451"/>
                  <a:pt x="2718226" y="293471"/>
                  <a:pt x="2553949" y="202977"/>
                </a:cubicBezTo>
                <a:cubicBezTo>
                  <a:pt x="2337217" y="93931"/>
                  <a:pt x="2097317" y="40569"/>
                  <a:pt x="1858322" y="6213"/>
                </a:cubicBezTo>
                <a:close/>
              </a:path>
            </a:pathLst>
          </a:custGeom>
          <a:solidFill>
            <a:schemeClr val="bg1"/>
          </a:solidFill>
          <a:ln w="114300" cap="flat">
            <a:gradFill>
              <a:gsLst>
                <a:gs pos="0">
                  <a:schemeClr val="bg1">
                    <a:lumMod val="85000"/>
                  </a:schemeClr>
                </a:gs>
                <a:gs pos="56000">
                  <a:srgbClr val="7030A0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7975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74EEC-A007-6404-A1DE-84F030453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NiceTeaser">
            <a:hlinkClick r:id="" action="ppaction://media"/>
            <a:extLst>
              <a:ext uri="{FF2B5EF4-FFF2-40B4-BE49-F238E27FC236}">
                <a16:creationId xmlns:a16="http://schemas.microsoft.com/office/drawing/2014/main" id="{F10CFADC-2151-E61B-DF94-66D61F17EE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56522" y="1375484"/>
            <a:ext cx="7301390" cy="4107032"/>
          </a:xfrm>
          <a:prstGeom prst="rect">
            <a:avLst/>
          </a:prstGeom>
        </p:spPr>
      </p:pic>
      <p:pic>
        <p:nvPicPr>
          <p:cNvPr id="11" name="WP">
            <a:hlinkClick r:id="" action="ppaction://media"/>
            <a:extLst>
              <a:ext uri="{FF2B5EF4-FFF2-40B4-BE49-F238E27FC236}">
                <a16:creationId xmlns:a16="http://schemas.microsoft.com/office/drawing/2014/main" id="{AFE83E98-E678-07FE-7E7D-EB1D625623F0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end="3778.265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4088" y="806380"/>
            <a:ext cx="4979463" cy="49794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BBC4C6-A7E6-208E-50DF-4E32D7E9E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Simulation Framework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FE69CF-2F68-0670-0FCB-296D3924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9082DA-4D10-D72F-54F4-241A6BC7F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1F17BA-3D58-98B9-2BFB-4A7E4032F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2E99659-3760-013F-DA82-727F84244BD3}"/>
              </a:ext>
            </a:extLst>
          </p:cNvPr>
          <p:cNvGrpSpPr/>
          <p:nvPr/>
        </p:nvGrpSpPr>
        <p:grpSpPr>
          <a:xfrm>
            <a:off x="-50213" y="4497605"/>
            <a:ext cx="2674032" cy="2094618"/>
            <a:chOff x="2999144" y="1604830"/>
            <a:chExt cx="2674032" cy="2094618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6E008992-D1C0-0545-CB78-351D0A980F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041" y="1604830"/>
              <a:ext cx="1550591" cy="15505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F182EEC-FBBD-5CCB-4E11-D70E50562332}"/>
                </a:ext>
              </a:extLst>
            </p:cNvPr>
            <p:cNvSpPr txBox="1"/>
            <p:nvPr/>
          </p:nvSpPr>
          <p:spPr>
            <a:xfrm>
              <a:off x="2999144" y="3237783"/>
              <a:ext cx="2674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morpheus.gitlab.io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41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3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3EDCD-3BD6-3B85-6EF4-F4B55213C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CF1B4-9F37-9FA4-C352-913DE0038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 </a:t>
            </a:r>
            <a:br>
              <a:rPr lang="en-CA" dirty="0"/>
            </a:b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858D51-8B81-C138-4677-5495B4AAF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4135F-BDD2-4202-CF6A-519B7956C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86C42B-F157-E063-C500-AB15A1AAF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34BF94E-554E-5CFD-9F3E-B105BAC053D4}"/>
              </a:ext>
            </a:extLst>
          </p:cNvPr>
          <p:cNvSpPr/>
          <p:nvPr/>
        </p:nvSpPr>
        <p:spPr>
          <a:xfrm>
            <a:off x="1044497" y="2481146"/>
            <a:ext cx="10103005" cy="18957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Wave-Pinning (WP) Model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605242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F5812-F8CB-DF2F-1EF8-E390B51F4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15276-CFFF-A715-9BDA-75B1E31FA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Wave-Pinning (WP) Model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B035F8-8B48-BD7F-97AC-0C76865B2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6C213-5823-48B6-C5F9-28EBEE40D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75F6E3-4124-1DA9-E47C-AAF3A1B18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8" name="Flowchart: Preparation 7">
            <a:extLst>
              <a:ext uri="{FF2B5EF4-FFF2-40B4-BE49-F238E27FC236}">
                <a16:creationId xmlns:a16="http://schemas.microsoft.com/office/drawing/2014/main" id="{EC87F0DD-43D1-35C8-B5F0-7E52BD8A8F88}"/>
              </a:ext>
            </a:extLst>
          </p:cNvPr>
          <p:cNvSpPr/>
          <p:nvPr/>
        </p:nvSpPr>
        <p:spPr>
          <a:xfrm>
            <a:off x="1242153" y="4057251"/>
            <a:ext cx="1998158" cy="1192095"/>
          </a:xfrm>
          <a:prstGeom prst="flowChartPreparation">
            <a:avLst/>
          </a:prstGeom>
          <a:solidFill>
            <a:srgbClr val="7030A0"/>
          </a:solidFill>
          <a:ln w="38100">
            <a:solidFill>
              <a:srgbClr val="001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390E139C-2C4E-1AC0-BB80-E26108EED258}"/>
              </a:ext>
            </a:extLst>
          </p:cNvPr>
          <p:cNvSpPr/>
          <p:nvPr/>
        </p:nvSpPr>
        <p:spPr>
          <a:xfrm>
            <a:off x="2253381" y="3173060"/>
            <a:ext cx="243129" cy="76796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46981846-283A-F3C6-D0FF-68BA877E6D27}"/>
              </a:ext>
            </a:extLst>
          </p:cNvPr>
          <p:cNvSpPr/>
          <p:nvPr/>
        </p:nvSpPr>
        <p:spPr>
          <a:xfrm rot="10800000">
            <a:off x="2010252" y="3125276"/>
            <a:ext cx="243129" cy="76796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F5C7FA-892D-4F3F-A0D5-B6F747F5EB41}"/>
              </a:ext>
            </a:extLst>
          </p:cNvPr>
          <p:cNvSpPr txBox="1"/>
          <p:nvPr/>
        </p:nvSpPr>
        <p:spPr>
          <a:xfrm>
            <a:off x="1397161" y="4172128"/>
            <a:ext cx="17948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Inactive</a:t>
            </a:r>
          </a:p>
          <a:p>
            <a:pPr algn="ctr"/>
            <a:r>
              <a:rPr lang="en-CA" sz="2800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Rac</a:t>
            </a:r>
          </a:p>
        </p:txBody>
      </p: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A1697F43-8E19-8151-E763-F4368FBAD6BA}"/>
              </a:ext>
            </a:extLst>
          </p:cNvPr>
          <p:cNvCxnSpPr>
            <a:cxnSpLocks/>
            <a:stCxn id="13" idx="1"/>
            <a:endCxn id="15" idx="1"/>
          </p:cNvCxnSpPr>
          <p:nvPr/>
        </p:nvCxnSpPr>
        <p:spPr>
          <a:xfrm rot="10800000" flipH="1" flipV="1">
            <a:off x="1242152" y="2460789"/>
            <a:ext cx="75321" cy="1096254"/>
          </a:xfrm>
          <a:prstGeom prst="curvedConnector3">
            <a:avLst>
              <a:gd name="adj1" fmla="val -943138"/>
            </a:avLst>
          </a:prstGeom>
          <a:ln w="76200">
            <a:solidFill>
              <a:srgbClr val="001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owchart: Preparation 12">
            <a:extLst>
              <a:ext uri="{FF2B5EF4-FFF2-40B4-BE49-F238E27FC236}">
                <a16:creationId xmlns:a16="http://schemas.microsoft.com/office/drawing/2014/main" id="{CAE4F726-2B1F-F33A-5F84-BD6112321E2B}"/>
              </a:ext>
            </a:extLst>
          </p:cNvPr>
          <p:cNvSpPr/>
          <p:nvPr/>
        </p:nvSpPr>
        <p:spPr>
          <a:xfrm>
            <a:off x="1242153" y="1864741"/>
            <a:ext cx="1998158" cy="1192095"/>
          </a:xfrm>
          <a:prstGeom prst="flowChartPreparation">
            <a:avLst/>
          </a:prstGeom>
          <a:solidFill>
            <a:srgbClr val="00B050"/>
          </a:solidFill>
          <a:ln w="38100">
            <a:solidFill>
              <a:srgbClr val="001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34952F-53F1-B660-CF86-CCC16B9B1F69}"/>
              </a:ext>
            </a:extLst>
          </p:cNvPr>
          <p:cNvSpPr txBox="1"/>
          <p:nvPr/>
        </p:nvSpPr>
        <p:spPr>
          <a:xfrm>
            <a:off x="1467951" y="1974079"/>
            <a:ext cx="15465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Active</a:t>
            </a:r>
          </a:p>
          <a:p>
            <a:pPr algn="ctr"/>
            <a:r>
              <a:rPr lang="en-CA" sz="2800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Rac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9B3E50-1460-1DD9-DAC0-15353361BEB3}"/>
              </a:ext>
            </a:extLst>
          </p:cNvPr>
          <p:cNvSpPr txBox="1"/>
          <p:nvPr/>
        </p:nvSpPr>
        <p:spPr>
          <a:xfrm>
            <a:off x="1317474" y="3326210"/>
            <a:ext cx="791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>
                <a:ln w="3175">
                  <a:noFill/>
                </a:ln>
                <a:latin typeface="Arial Nova" panose="020B0504020202020204" pitchFamily="34" charset="0"/>
              </a:rPr>
              <a:t>GEF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62CC35-6B06-1D4E-8333-D19883751E81}"/>
              </a:ext>
            </a:extLst>
          </p:cNvPr>
          <p:cNvSpPr txBox="1"/>
          <p:nvPr/>
        </p:nvSpPr>
        <p:spPr>
          <a:xfrm>
            <a:off x="2385778" y="3331150"/>
            <a:ext cx="833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>
                <a:ln w="3175">
                  <a:noFill/>
                </a:ln>
                <a:latin typeface="Arial Nova" panose="020B0504020202020204" pitchFamily="34" charset="0"/>
              </a:rPr>
              <a:t>GAP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45D825D-D145-056C-5387-8A6C2A932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261" y="1668051"/>
            <a:ext cx="6205573" cy="22508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BD63D6B-D908-AA23-E535-FDE92BAA9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685" y="4671436"/>
            <a:ext cx="1923958" cy="5435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E12DBF7-4001-347B-A0B9-04224BDD25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156"/>
          <a:stretch/>
        </p:blipFill>
        <p:spPr>
          <a:xfrm>
            <a:off x="7654109" y="4202483"/>
            <a:ext cx="3215938" cy="12203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5F5D03-B99C-3D28-FA16-85DE958118F7}"/>
              </a:ext>
            </a:extLst>
          </p:cNvPr>
          <p:cNvSpPr txBox="1"/>
          <p:nvPr/>
        </p:nvSpPr>
        <p:spPr>
          <a:xfrm>
            <a:off x="8247528" y="5626301"/>
            <a:ext cx="62209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0" i="0" u="none" strike="noStrike" dirty="0">
                <a:solidFill>
                  <a:srgbClr val="1B1B1B"/>
                </a:solidFill>
                <a:effectLst/>
                <a:latin typeface="Roboto Mono Web"/>
              </a:rPr>
              <a:t>Jilkine, A, Mori, Y and LEK, 2008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51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5845A-48E1-D86E-4C4F-7C800AF97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3FAB0-24F1-3868-0C84-C0BF4D006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Wave-Pinning (WP) Model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A27774-F284-3ACA-FCB2-F854FF5A4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55B9A2-07F7-79F8-68EA-C53BFF028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C7D35C-7C8E-77D3-FE74-C9B4B9B1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pic>
        <p:nvPicPr>
          <p:cNvPr id="7" name="CellShapeWP">
            <a:hlinkClick r:id="" action="ppaction://media"/>
            <a:extLst>
              <a:ext uri="{FF2B5EF4-FFF2-40B4-BE49-F238E27FC236}">
                <a16:creationId xmlns:a16="http://schemas.microsoft.com/office/drawing/2014/main" id="{FE06498E-5761-DCEC-35DB-5FBD0DE30B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517"/>
          <a:stretch/>
        </p:blipFill>
        <p:spPr>
          <a:xfrm>
            <a:off x="485066" y="1213095"/>
            <a:ext cx="11221868" cy="483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1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ED6C9-C04D-5491-00B6-645BE79ED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CFA9E-F7AE-309C-7F64-5260B4FAA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Wave-Pinning (WP) Model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6A715D-CD1E-5B3A-0FB3-29E39E82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3721B8-C3DB-B895-03BF-013AF5862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780464-A41E-D6D3-144A-737CBBF0E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pic>
        <p:nvPicPr>
          <p:cNvPr id="6" name="Graphic 5" descr="Lights On with solid fill">
            <a:extLst>
              <a:ext uri="{FF2B5EF4-FFF2-40B4-BE49-F238E27FC236}">
                <a16:creationId xmlns:a16="http://schemas.microsoft.com/office/drawing/2014/main" id="{A5C94054-1490-C8FD-12A0-4BFEA2848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848" y="2914934"/>
            <a:ext cx="591885" cy="591885"/>
          </a:xfrm>
          <a:prstGeom prst="rect">
            <a:avLst/>
          </a:prstGeom>
        </p:spPr>
      </p:pic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1EAA7043-22E7-AFD4-8A3E-E4B67E1DCBC0}"/>
              </a:ext>
            </a:extLst>
          </p:cNvPr>
          <p:cNvSpPr/>
          <p:nvPr/>
        </p:nvSpPr>
        <p:spPr>
          <a:xfrm>
            <a:off x="294665" y="3529336"/>
            <a:ext cx="1139528" cy="410351"/>
          </a:xfrm>
          <a:prstGeom prst="roundRect">
            <a:avLst/>
          </a:prstGeom>
          <a:ln>
            <a:solidFill>
              <a:srgbClr val="0000FE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00FE"/>
                </a:solidFill>
              </a:rPr>
              <a:t>Light</a:t>
            </a:r>
            <a:endParaRPr lang="en-CA" sz="3200">
              <a:solidFill>
                <a:srgbClr val="0000FE"/>
              </a:solidFill>
            </a:endParaRPr>
          </a:p>
        </p:txBody>
      </p:sp>
      <p:sp>
        <p:nvSpPr>
          <p:cNvPr id="9" name="Flowchart: Preparation 26">
            <a:extLst>
              <a:ext uri="{FF2B5EF4-FFF2-40B4-BE49-F238E27FC236}">
                <a16:creationId xmlns:a16="http://schemas.microsoft.com/office/drawing/2014/main" id="{11CBCBEE-FB93-C752-4E99-D5C43D1A3841}"/>
              </a:ext>
            </a:extLst>
          </p:cNvPr>
          <p:cNvSpPr/>
          <p:nvPr/>
        </p:nvSpPr>
        <p:spPr>
          <a:xfrm>
            <a:off x="2081463" y="4238198"/>
            <a:ext cx="1998158" cy="1192095"/>
          </a:xfrm>
          <a:prstGeom prst="flowChartPreparation">
            <a:avLst/>
          </a:prstGeom>
          <a:solidFill>
            <a:srgbClr val="7030A0"/>
          </a:solidFill>
          <a:ln w="38100">
            <a:solidFill>
              <a:srgbClr val="001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/>
          </a:p>
        </p:txBody>
      </p:sp>
      <p:sp>
        <p:nvSpPr>
          <p:cNvPr id="10" name="Arrow: Down 27">
            <a:extLst>
              <a:ext uri="{FF2B5EF4-FFF2-40B4-BE49-F238E27FC236}">
                <a16:creationId xmlns:a16="http://schemas.microsoft.com/office/drawing/2014/main" id="{C7FFF1ED-DF55-A952-E6B9-70B6F355AAAC}"/>
              </a:ext>
            </a:extLst>
          </p:cNvPr>
          <p:cNvSpPr/>
          <p:nvPr/>
        </p:nvSpPr>
        <p:spPr>
          <a:xfrm>
            <a:off x="3092691" y="3354007"/>
            <a:ext cx="243129" cy="76796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Arrow: Down 28">
            <a:extLst>
              <a:ext uri="{FF2B5EF4-FFF2-40B4-BE49-F238E27FC236}">
                <a16:creationId xmlns:a16="http://schemas.microsoft.com/office/drawing/2014/main" id="{B41EA749-699D-43FD-C4FB-4B2C9744C32B}"/>
              </a:ext>
            </a:extLst>
          </p:cNvPr>
          <p:cNvSpPr/>
          <p:nvPr/>
        </p:nvSpPr>
        <p:spPr>
          <a:xfrm rot="10800000">
            <a:off x="2849562" y="3306223"/>
            <a:ext cx="243129" cy="76796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AE3B1A-C462-31EA-3D37-DD37AC9E0EB1}"/>
              </a:ext>
            </a:extLst>
          </p:cNvPr>
          <p:cNvSpPr txBox="1"/>
          <p:nvPr/>
        </p:nvSpPr>
        <p:spPr>
          <a:xfrm>
            <a:off x="2236471" y="4353075"/>
            <a:ext cx="17948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Inactive</a:t>
            </a:r>
          </a:p>
          <a:p>
            <a:pPr algn="ctr"/>
            <a:r>
              <a:rPr lang="en-CA" sz="2800" b="1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Rac</a:t>
            </a:r>
          </a:p>
        </p:txBody>
      </p:sp>
      <p:cxnSp>
        <p:nvCxnSpPr>
          <p:cNvPr id="13" name="Connector: Curved 30">
            <a:extLst>
              <a:ext uri="{FF2B5EF4-FFF2-40B4-BE49-F238E27FC236}">
                <a16:creationId xmlns:a16="http://schemas.microsoft.com/office/drawing/2014/main" id="{7D96609A-5A4B-F96F-FD98-38EFB59A4DF2}"/>
              </a:ext>
            </a:extLst>
          </p:cNvPr>
          <p:cNvCxnSpPr>
            <a:cxnSpLocks/>
            <a:stCxn id="14" idx="1"/>
            <a:endCxn id="19" idx="1"/>
          </p:cNvCxnSpPr>
          <p:nvPr/>
        </p:nvCxnSpPr>
        <p:spPr>
          <a:xfrm rot="10800000" flipH="1" flipV="1">
            <a:off x="2081462" y="2641736"/>
            <a:ext cx="75321" cy="1096254"/>
          </a:xfrm>
          <a:prstGeom prst="curvedConnector3">
            <a:avLst>
              <a:gd name="adj1" fmla="val -420985"/>
            </a:avLst>
          </a:prstGeom>
          <a:ln w="76200">
            <a:solidFill>
              <a:srgbClr val="001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lowchart: Preparation 31">
            <a:extLst>
              <a:ext uri="{FF2B5EF4-FFF2-40B4-BE49-F238E27FC236}">
                <a16:creationId xmlns:a16="http://schemas.microsoft.com/office/drawing/2014/main" id="{0DA60000-A1F5-1232-500C-194B9C24DC42}"/>
              </a:ext>
            </a:extLst>
          </p:cNvPr>
          <p:cNvSpPr/>
          <p:nvPr/>
        </p:nvSpPr>
        <p:spPr>
          <a:xfrm>
            <a:off x="2081463" y="2045688"/>
            <a:ext cx="1998158" cy="1192095"/>
          </a:xfrm>
          <a:prstGeom prst="flowChartPreparation">
            <a:avLst/>
          </a:prstGeom>
          <a:solidFill>
            <a:srgbClr val="00B050"/>
          </a:solidFill>
          <a:ln w="38100">
            <a:solidFill>
              <a:srgbClr val="001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0DCA5C-F21E-80F6-19E0-A5ACF8C400AF}"/>
              </a:ext>
            </a:extLst>
          </p:cNvPr>
          <p:cNvSpPr txBox="1"/>
          <p:nvPr/>
        </p:nvSpPr>
        <p:spPr>
          <a:xfrm>
            <a:off x="2307261" y="2155026"/>
            <a:ext cx="15465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Active</a:t>
            </a:r>
          </a:p>
          <a:p>
            <a:pPr algn="ctr"/>
            <a:r>
              <a:rPr lang="en-CA" sz="2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Rac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32F3AC-35F6-474C-5D73-4B0BF6BC73D3}"/>
              </a:ext>
            </a:extLst>
          </p:cNvPr>
          <p:cNvSpPr txBox="1"/>
          <p:nvPr/>
        </p:nvSpPr>
        <p:spPr>
          <a:xfrm>
            <a:off x="2156784" y="3507157"/>
            <a:ext cx="791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n w="3175">
                  <a:noFill/>
                </a:ln>
                <a:latin typeface="Arial Nova" panose="020B0504020202020204" pitchFamily="34" charset="0"/>
              </a:rPr>
              <a:t>GEF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8953B4-33DB-10BA-C50F-B159A67B4136}"/>
              </a:ext>
            </a:extLst>
          </p:cNvPr>
          <p:cNvSpPr txBox="1"/>
          <p:nvPr/>
        </p:nvSpPr>
        <p:spPr>
          <a:xfrm>
            <a:off x="3225088" y="3512097"/>
            <a:ext cx="833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n w="3175">
                  <a:noFill/>
                </a:ln>
                <a:latin typeface="Arial Nova" panose="020B0504020202020204" pitchFamily="34" charset="0"/>
              </a:rPr>
              <a:t>GAP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0234085-448D-0D03-3154-DE6FB419E843}"/>
              </a:ext>
            </a:extLst>
          </p:cNvPr>
          <p:cNvCxnSpPr>
            <a:cxnSpLocks/>
            <a:stCxn id="7" idx="3"/>
            <a:endCxn id="19" idx="1"/>
          </p:cNvCxnSpPr>
          <p:nvPr/>
        </p:nvCxnSpPr>
        <p:spPr>
          <a:xfrm>
            <a:off x="1434193" y="3734512"/>
            <a:ext cx="722591" cy="3478"/>
          </a:xfrm>
          <a:prstGeom prst="straightConnector1">
            <a:avLst/>
          </a:prstGeom>
          <a:ln w="76200">
            <a:solidFill>
              <a:srgbClr val="0000F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6772DB0-1189-F6FF-D7BA-AB8F560B0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751" y="2392691"/>
            <a:ext cx="7772400" cy="228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84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E0413-8466-7F02-07F8-6B5B0764A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D7339-99A3-0F65-894D-A616CDA2E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Wave-Pinning (WP) Model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B7CCD4-CDFA-90E4-264C-705A8BBCA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3F1B1-47F3-EE87-D36D-1F32836DC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54C51D-1C73-BB1C-72A7-CA282FF29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87595B6-0263-1DA7-C3DD-3D30AE4DACFE}"/>
              </a:ext>
            </a:extLst>
          </p:cNvPr>
          <p:cNvGrpSpPr/>
          <p:nvPr/>
        </p:nvGrpSpPr>
        <p:grpSpPr>
          <a:xfrm>
            <a:off x="294665" y="2045688"/>
            <a:ext cx="3784956" cy="3384605"/>
            <a:chOff x="294665" y="2045688"/>
            <a:chExt cx="3784956" cy="3384605"/>
          </a:xfrm>
        </p:grpSpPr>
        <p:pic>
          <p:nvPicPr>
            <p:cNvPr id="6" name="Graphic 5" descr="Lights On with solid fill">
              <a:extLst>
                <a:ext uri="{FF2B5EF4-FFF2-40B4-BE49-F238E27FC236}">
                  <a16:creationId xmlns:a16="http://schemas.microsoft.com/office/drawing/2014/main" id="{0CDF4CAE-F4AD-92AF-73EC-9A77D4D6B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5848" y="2914934"/>
              <a:ext cx="591885" cy="591885"/>
            </a:xfrm>
            <a:prstGeom prst="rect">
              <a:avLst/>
            </a:prstGeom>
          </p:spPr>
        </p:pic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04685A3A-FDE3-FE16-3100-9F83439CA023}"/>
                </a:ext>
              </a:extLst>
            </p:cNvPr>
            <p:cNvSpPr/>
            <p:nvPr/>
          </p:nvSpPr>
          <p:spPr>
            <a:xfrm>
              <a:off x="294665" y="3529336"/>
              <a:ext cx="1139528" cy="410351"/>
            </a:xfrm>
            <a:prstGeom prst="roundRect">
              <a:avLst/>
            </a:prstGeom>
            <a:ln>
              <a:solidFill>
                <a:srgbClr val="0000FE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solidFill>
                    <a:srgbClr val="0000FE"/>
                  </a:solidFill>
                </a:rPr>
                <a:t>Light</a:t>
              </a:r>
              <a:endParaRPr lang="en-CA" sz="3200">
                <a:solidFill>
                  <a:srgbClr val="0000FE"/>
                </a:solidFill>
              </a:endParaRPr>
            </a:p>
          </p:txBody>
        </p:sp>
        <p:sp>
          <p:nvSpPr>
            <p:cNvPr id="9" name="Flowchart: Preparation 26">
              <a:extLst>
                <a:ext uri="{FF2B5EF4-FFF2-40B4-BE49-F238E27FC236}">
                  <a16:creationId xmlns:a16="http://schemas.microsoft.com/office/drawing/2014/main" id="{53C3CF68-8156-1361-0A40-7A47CC716174}"/>
                </a:ext>
              </a:extLst>
            </p:cNvPr>
            <p:cNvSpPr/>
            <p:nvPr/>
          </p:nvSpPr>
          <p:spPr>
            <a:xfrm>
              <a:off x="2081463" y="4238198"/>
              <a:ext cx="1998158" cy="1192095"/>
            </a:xfrm>
            <a:prstGeom prst="flowChartPreparation">
              <a:avLst/>
            </a:prstGeom>
            <a:solidFill>
              <a:srgbClr val="7030A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10" name="Arrow: Down 27">
              <a:extLst>
                <a:ext uri="{FF2B5EF4-FFF2-40B4-BE49-F238E27FC236}">
                  <a16:creationId xmlns:a16="http://schemas.microsoft.com/office/drawing/2014/main" id="{174320C6-D7A4-463D-79B5-9CAD2A271A8E}"/>
                </a:ext>
              </a:extLst>
            </p:cNvPr>
            <p:cNvSpPr/>
            <p:nvPr/>
          </p:nvSpPr>
          <p:spPr>
            <a:xfrm>
              <a:off x="3092691" y="3354007"/>
              <a:ext cx="243129" cy="767966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Arrow: Down 28">
              <a:extLst>
                <a:ext uri="{FF2B5EF4-FFF2-40B4-BE49-F238E27FC236}">
                  <a16:creationId xmlns:a16="http://schemas.microsoft.com/office/drawing/2014/main" id="{141730D7-9923-460B-F468-64640E3BE6C3}"/>
                </a:ext>
              </a:extLst>
            </p:cNvPr>
            <p:cNvSpPr/>
            <p:nvPr/>
          </p:nvSpPr>
          <p:spPr>
            <a:xfrm rot="10800000">
              <a:off x="2849562" y="3306223"/>
              <a:ext cx="243129" cy="767966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AC8E6D4-0687-0178-DEBA-BF88BFBF7AFC}"/>
                </a:ext>
              </a:extLst>
            </p:cNvPr>
            <p:cNvSpPr txBox="1"/>
            <p:nvPr/>
          </p:nvSpPr>
          <p:spPr>
            <a:xfrm>
              <a:off x="2236471" y="4353075"/>
              <a:ext cx="179481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Inactive</a:t>
              </a:r>
            </a:p>
            <a:p>
              <a:pPr algn="ctr"/>
              <a:r>
                <a:rPr lang="en-CA" sz="28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Rac</a:t>
              </a:r>
            </a:p>
          </p:txBody>
        </p:sp>
        <p:cxnSp>
          <p:nvCxnSpPr>
            <p:cNvPr id="13" name="Connector: Curved 30">
              <a:extLst>
                <a:ext uri="{FF2B5EF4-FFF2-40B4-BE49-F238E27FC236}">
                  <a16:creationId xmlns:a16="http://schemas.microsoft.com/office/drawing/2014/main" id="{D9F2B463-6868-E443-1142-0EF87358B83E}"/>
                </a:ext>
              </a:extLst>
            </p:cNvPr>
            <p:cNvCxnSpPr>
              <a:cxnSpLocks/>
              <a:stCxn id="14" idx="1"/>
              <a:endCxn id="19" idx="1"/>
            </p:cNvCxnSpPr>
            <p:nvPr/>
          </p:nvCxnSpPr>
          <p:spPr>
            <a:xfrm rot="10800000" flipH="1" flipV="1">
              <a:off x="2081462" y="2641736"/>
              <a:ext cx="75321" cy="1096254"/>
            </a:xfrm>
            <a:prstGeom prst="curvedConnector3">
              <a:avLst>
                <a:gd name="adj1" fmla="val -420985"/>
              </a:avLst>
            </a:prstGeom>
            <a:ln w="76200">
              <a:solidFill>
                <a:srgbClr val="00140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lowchart: Preparation 31">
              <a:extLst>
                <a:ext uri="{FF2B5EF4-FFF2-40B4-BE49-F238E27FC236}">
                  <a16:creationId xmlns:a16="http://schemas.microsoft.com/office/drawing/2014/main" id="{8BD2037F-E232-2673-7915-BBD0CC192C66}"/>
                </a:ext>
              </a:extLst>
            </p:cNvPr>
            <p:cNvSpPr/>
            <p:nvPr/>
          </p:nvSpPr>
          <p:spPr>
            <a:xfrm>
              <a:off x="2081463" y="2045688"/>
              <a:ext cx="1998158" cy="1192095"/>
            </a:xfrm>
            <a:prstGeom prst="flowChartPreparation">
              <a:avLst/>
            </a:prstGeom>
            <a:solidFill>
              <a:srgbClr val="00B05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387FDD2-B9D5-E386-F1FD-6C51D129EA77}"/>
                </a:ext>
              </a:extLst>
            </p:cNvPr>
            <p:cNvSpPr txBox="1"/>
            <p:nvPr/>
          </p:nvSpPr>
          <p:spPr>
            <a:xfrm>
              <a:off x="2307261" y="2155026"/>
              <a:ext cx="154656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Active</a:t>
              </a:r>
            </a:p>
            <a:p>
              <a:pPr algn="ctr"/>
              <a:r>
                <a:rPr lang="en-CA" sz="28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Rac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405AC4D-0F01-0D5F-FBB6-4397EA709624}"/>
                </a:ext>
              </a:extLst>
            </p:cNvPr>
            <p:cNvSpPr txBox="1"/>
            <p:nvPr/>
          </p:nvSpPr>
          <p:spPr>
            <a:xfrm>
              <a:off x="2156784" y="3507157"/>
              <a:ext cx="791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ln w="3175">
                    <a:noFill/>
                  </a:ln>
                  <a:latin typeface="Arial Nova" panose="020B0504020202020204" pitchFamily="34" charset="0"/>
                </a:rPr>
                <a:t>GEF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7FB981-1D15-C630-90E4-9E2B6BB8A812}"/>
                </a:ext>
              </a:extLst>
            </p:cNvPr>
            <p:cNvSpPr txBox="1"/>
            <p:nvPr/>
          </p:nvSpPr>
          <p:spPr>
            <a:xfrm>
              <a:off x="3225088" y="3512097"/>
              <a:ext cx="833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ln w="3175">
                    <a:noFill/>
                  </a:ln>
                  <a:latin typeface="Arial Nova" panose="020B0504020202020204" pitchFamily="34" charset="0"/>
                </a:rPr>
                <a:t>GAP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41C74D9-266F-2BB0-416C-5CC69EE4E222}"/>
                </a:ext>
              </a:extLst>
            </p:cNvPr>
            <p:cNvCxnSpPr>
              <a:cxnSpLocks/>
              <a:stCxn id="7" idx="3"/>
              <a:endCxn id="19" idx="1"/>
            </p:cNvCxnSpPr>
            <p:nvPr/>
          </p:nvCxnSpPr>
          <p:spPr>
            <a:xfrm>
              <a:off x="1434193" y="3734512"/>
              <a:ext cx="722591" cy="3478"/>
            </a:xfrm>
            <a:prstGeom prst="straightConnector1">
              <a:avLst/>
            </a:prstGeom>
            <a:ln w="76200">
              <a:solidFill>
                <a:srgbClr val="0000F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FCA57B-CD6E-27C5-C383-3FD48D04174C}"/>
              </a:ext>
            </a:extLst>
          </p:cNvPr>
          <p:cNvGrpSpPr/>
          <p:nvPr/>
        </p:nvGrpSpPr>
        <p:grpSpPr>
          <a:xfrm>
            <a:off x="5310716" y="1355270"/>
            <a:ext cx="6763823" cy="4512130"/>
            <a:chOff x="1523328" y="-63711"/>
            <a:chExt cx="10972800" cy="7319928"/>
          </a:xfrm>
        </p:grpSpPr>
        <p:pic>
          <p:nvPicPr>
            <p:cNvPr id="18" name="Picture 17" descr="A graph of a function&#10;&#10;AI-generated content may be incorrect.">
              <a:extLst>
                <a:ext uri="{FF2B5EF4-FFF2-40B4-BE49-F238E27FC236}">
                  <a16:creationId xmlns:a16="http://schemas.microsoft.com/office/drawing/2014/main" id="{39181696-D468-28B1-3908-1E2C7A0A5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3328" y="-63711"/>
              <a:ext cx="5486400" cy="3657600"/>
            </a:xfrm>
            <a:prstGeom prst="rect">
              <a:avLst/>
            </a:prstGeom>
          </p:spPr>
        </p:pic>
        <p:pic>
          <p:nvPicPr>
            <p:cNvPr id="21" name="Picture 20" descr="A graph of a function&#10;&#10;AI-generated content may be incorrect.">
              <a:extLst>
                <a:ext uri="{FF2B5EF4-FFF2-40B4-BE49-F238E27FC236}">
                  <a16:creationId xmlns:a16="http://schemas.microsoft.com/office/drawing/2014/main" id="{540400EF-CA19-9ABC-E87B-E8DE66258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9728" y="0"/>
              <a:ext cx="5486400" cy="3657600"/>
            </a:xfrm>
            <a:prstGeom prst="rect">
              <a:avLst/>
            </a:prstGeom>
          </p:spPr>
        </p:pic>
        <p:pic>
          <p:nvPicPr>
            <p:cNvPr id="23" name="Picture 22" descr="A graph of a function&#10;&#10;AI-generated content may be incorrect.">
              <a:extLst>
                <a:ext uri="{FF2B5EF4-FFF2-40B4-BE49-F238E27FC236}">
                  <a16:creationId xmlns:a16="http://schemas.microsoft.com/office/drawing/2014/main" id="{277C5138-6B8C-D62A-C60A-CCC38CA1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3328" y="3598617"/>
              <a:ext cx="5486400" cy="3657600"/>
            </a:xfrm>
            <a:prstGeom prst="rect">
              <a:avLst/>
            </a:prstGeom>
          </p:spPr>
        </p:pic>
        <p:pic>
          <p:nvPicPr>
            <p:cNvPr id="24" name="Picture 23" descr="A graph of a function&#10;&#10;AI-generated content may be incorrect.">
              <a:extLst>
                <a:ext uri="{FF2B5EF4-FFF2-40B4-BE49-F238E27FC236}">
                  <a16:creationId xmlns:a16="http://schemas.microsoft.com/office/drawing/2014/main" id="{C0F6AA1F-654D-8B3F-B111-8BBA29743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9728" y="3589160"/>
              <a:ext cx="5486400" cy="365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5027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8870B-7B84-BF37-7882-13C3CBAB1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Wave-Pinning (WP) Model</a:t>
            </a:r>
          </a:p>
        </p:txBody>
      </p:sp>
      <p:pic>
        <p:nvPicPr>
          <p:cNvPr id="7" name="0511">
            <a:hlinkClick r:id="" action="ppaction://media"/>
            <a:extLst>
              <a:ext uri="{FF2B5EF4-FFF2-40B4-BE49-F238E27FC236}">
                <a16:creationId xmlns:a16="http://schemas.microsoft.com/office/drawing/2014/main" id="{02905560-AEA0-FC5B-283E-593E2B3A220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31096"/>
            <a:ext cx="12192000" cy="5195929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62754-1811-5E83-FD5E-54AF5C539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A64D0-5817-450F-28C2-D559A12A4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81280-140B-7193-F8ED-64C7F5D28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71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F0891-F1F9-5EA2-F111-423FA33B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Wave-Pinning (WP) Model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4CCB5-83E1-3082-6D06-E3D12B5FE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2919D-8E5D-8744-0F08-E20E0053C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F9879-BEF9-9657-1C5C-EFED3FC9F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Movie2">
            <a:hlinkClick r:id="" action="ppaction://media"/>
            <a:extLst>
              <a:ext uri="{FF2B5EF4-FFF2-40B4-BE49-F238E27FC236}">
                <a16:creationId xmlns:a16="http://schemas.microsoft.com/office/drawing/2014/main" id="{2099BF4A-C31B-BA39-2F5F-5C37E120FF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4080" t="3486" r="7031" b="47329"/>
          <a:stretch>
            <a:fillRect/>
          </a:stretch>
        </p:blipFill>
        <p:spPr>
          <a:xfrm>
            <a:off x="1822558" y="1064362"/>
            <a:ext cx="8546884" cy="47292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308D02-D813-020A-65C8-C950E414CAF3}"/>
              </a:ext>
            </a:extLst>
          </p:cNvPr>
          <p:cNvSpPr txBox="1"/>
          <p:nvPr/>
        </p:nvSpPr>
        <p:spPr>
          <a:xfrm>
            <a:off x="6096000" y="5906666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Algorta J., Town, J.P., Weiner, O.D. and L.E.K.,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54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394EE-A75B-A50A-DE94-12598319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Wave-Pinning (WP) Model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EDEBB-2B42-0053-A2F9-A6562911B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49107-A4E0-97BA-A522-7A041E76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2ED03-F54A-AE16-1DA3-FC39E663E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7AD2C4-0CEC-67E3-5D47-43FCA0BEE492}"/>
              </a:ext>
            </a:extLst>
          </p:cNvPr>
          <p:cNvSpPr txBox="1"/>
          <p:nvPr/>
        </p:nvSpPr>
        <p:spPr>
          <a:xfrm>
            <a:off x="6096000" y="5906666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Algorta J., Town, J.P., Weiner, O.D. and L.E.K., 2025</a:t>
            </a:r>
            <a:endParaRPr lang="en-US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496BDB3F-BB61-D360-186E-E8524CE80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51" y="907525"/>
            <a:ext cx="10191698" cy="502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40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2E6BE-DB5A-5628-E382-5CB9599FD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4830C-8892-A603-663B-2F5C9960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 </a:t>
            </a:r>
            <a:br>
              <a:rPr lang="en-CA" dirty="0"/>
            </a:b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BE827C-F453-6360-2AAA-B62F69B14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745F4E-A616-19EB-0253-744BCDEB3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9B9DD4-FBBD-8053-C48E-AC3783BD6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D698B7A-2B83-E17A-4D0D-44B25DD68BE8}"/>
              </a:ext>
            </a:extLst>
          </p:cNvPr>
          <p:cNvSpPr/>
          <p:nvPr/>
        </p:nvSpPr>
        <p:spPr>
          <a:xfrm>
            <a:off x="1044497" y="2481146"/>
            <a:ext cx="10103005" cy="18957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Evidence For a Negative Feedback Loop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108900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12EF5-BD08-58A9-E5FD-F08A35C6F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0377F-93F7-0331-F212-DF289F71B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Evidence For a Negative Feedback Loop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884C7F-3359-CDC5-AA2D-751DFAE1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4A8438-DF5D-518B-69B0-0A47292A4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B86133-8269-03FC-9B2A-9121A9743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9223E0D-E522-9BF6-72A8-070F4D9E527F}"/>
              </a:ext>
            </a:extLst>
          </p:cNvPr>
          <p:cNvSpPr txBox="1"/>
          <p:nvPr/>
        </p:nvSpPr>
        <p:spPr>
          <a:xfrm>
            <a:off x="1068511" y="6002111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Town, J.P. and Weiner, O.D., 2023</a:t>
            </a: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852BBE-8381-6837-57C7-F0131DAB839D}"/>
              </a:ext>
            </a:extLst>
          </p:cNvPr>
          <p:cNvGrpSpPr/>
          <p:nvPr/>
        </p:nvGrpSpPr>
        <p:grpSpPr>
          <a:xfrm>
            <a:off x="1068511" y="1023365"/>
            <a:ext cx="10213337" cy="4811270"/>
            <a:chOff x="281943" y="1006734"/>
            <a:chExt cx="11261650" cy="5305106"/>
          </a:xfrm>
        </p:grpSpPr>
        <p:pic>
          <p:nvPicPr>
            <p:cNvPr id="6" name="Graphic 11">
              <a:extLst>
                <a:ext uri="{FF2B5EF4-FFF2-40B4-BE49-F238E27FC236}">
                  <a16:creationId xmlns:a16="http://schemas.microsoft.com/office/drawing/2014/main" id="{66176813-B585-2159-5929-8AC0B7302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-1" r="66446" b="-282"/>
            <a:stretch>
              <a:fillRect/>
            </a:stretch>
          </p:blipFill>
          <p:spPr>
            <a:xfrm>
              <a:off x="281943" y="1006734"/>
              <a:ext cx="4930138" cy="530510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FB2CE60-C4DA-B3F0-4363-A7F95E114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86827" y="1887639"/>
              <a:ext cx="5856766" cy="421401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C3C8D09-CE14-6F50-2252-55F343822534}"/>
                </a:ext>
              </a:extLst>
            </p:cNvPr>
            <p:cNvSpPr/>
            <p:nvPr/>
          </p:nvSpPr>
          <p:spPr>
            <a:xfrm>
              <a:off x="8197481" y="1702973"/>
              <a:ext cx="2005781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446967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12D54-77CF-6E56-D27A-4EA38E8A1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F51FA-92E2-52F4-AE68-4ACBF135D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Evidence For a Negative Feedback Loop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B5B44A-72D3-5596-2967-6DFCF55A7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37121-171B-8B02-E427-9F6F020E5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19D5C7-69A0-74DA-6EA7-C437C6AFC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pic>
        <p:nvPicPr>
          <p:cNvPr id="6" name="Graphic 11">
            <a:extLst>
              <a:ext uri="{FF2B5EF4-FFF2-40B4-BE49-F238E27FC236}">
                <a16:creationId xmlns:a16="http://schemas.microsoft.com/office/drawing/2014/main" id="{6971CBF3-EAA5-2685-9165-344393513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" r="66446" b="-282"/>
          <a:stretch>
            <a:fillRect/>
          </a:stretch>
        </p:blipFill>
        <p:spPr>
          <a:xfrm>
            <a:off x="1068511" y="1023365"/>
            <a:ext cx="4471206" cy="4811270"/>
          </a:xfrm>
          <a:prstGeom prst="rect">
            <a:avLst/>
          </a:prstGeom>
        </p:spPr>
      </p:pic>
      <p:pic>
        <p:nvPicPr>
          <p:cNvPr id="8" name="Graphic 11">
            <a:extLst>
              <a:ext uri="{FF2B5EF4-FFF2-40B4-BE49-F238E27FC236}">
                <a16:creationId xmlns:a16="http://schemas.microsoft.com/office/drawing/2014/main" id="{9B2D43B9-726B-7B96-B902-4FE5126E9F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151" r="32730"/>
          <a:stretch>
            <a:fillRect/>
          </a:stretch>
        </p:blipFill>
        <p:spPr>
          <a:xfrm>
            <a:off x="6018963" y="1023365"/>
            <a:ext cx="4548243" cy="4791084"/>
          </a:xfrm>
          <a:custGeom>
            <a:avLst/>
            <a:gdLst>
              <a:gd name="connsiteX0" fmla="*/ -208 w 13330232"/>
              <a:gd name="connsiteY0" fmla="*/ -249 h 4791084"/>
              <a:gd name="connsiteX1" fmla="*/ 13330024 w 13330232"/>
              <a:gd name="connsiteY1" fmla="*/ -249 h 4791084"/>
              <a:gd name="connsiteX2" fmla="*/ 13330024 w 13330232"/>
              <a:gd name="connsiteY2" fmla="*/ 4790835 h 4791084"/>
              <a:gd name="connsiteX3" fmla="*/ -208 w 13330232"/>
              <a:gd name="connsiteY3" fmla="*/ 4790835 h 4791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30232" h="4791084">
                <a:moveTo>
                  <a:pt x="-208" y="-249"/>
                </a:moveTo>
                <a:lnTo>
                  <a:pt x="13330024" y="-249"/>
                </a:lnTo>
                <a:lnTo>
                  <a:pt x="13330024" y="4790835"/>
                </a:lnTo>
                <a:lnTo>
                  <a:pt x="-208" y="4790835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726ADE-2E98-AD24-099E-17F5EBA8D3B4}"/>
              </a:ext>
            </a:extLst>
          </p:cNvPr>
          <p:cNvSpPr txBox="1"/>
          <p:nvPr/>
        </p:nvSpPr>
        <p:spPr>
          <a:xfrm>
            <a:off x="1068511" y="6006787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Algorta J., Town, J.P., Weiner, O.D. and L.E.K.,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802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C9E66-3C32-90A4-4D47-B32C5CA33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B4B47-41A6-AB0A-589A-008059B63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 </a:t>
            </a:r>
            <a:br>
              <a:rPr lang="en-CA" dirty="0"/>
            </a:b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04EF8-0710-BF7F-6DF9-D6E7B5D69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65C9D-A227-F3B6-CEA3-B7B87E41D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C7CA22-1A6F-352C-59ED-97AA2BF0F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FE8C41B-C34A-1C79-8D9A-DD55B2443188}"/>
              </a:ext>
            </a:extLst>
          </p:cNvPr>
          <p:cNvSpPr/>
          <p:nvPr/>
        </p:nvSpPr>
        <p:spPr>
          <a:xfrm>
            <a:off x="1044497" y="2481146"/>
            <a:ext cx="10103005" cy="18957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Wave-Pinning with Inhibitor (WPI) Model</a:t>
            </a:r>
          </a:p>
        </p:txBody>
      </p:sp>
    </p:spTree>
    <p:extLst>
      <p:ext uri="{BB962C8B-B14F-4D97-AF65-F5344CB8AC3E}">
        <p14:creationId xmlns:p14="http://schemas.microsoft.com/office/powerpoint/2010/main" val="2434646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0444A-5DDC-952E-4A9D-CB18E6C9A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17720-B826-A41F-8927-31698BF1F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Wave-Pinning with Inhibitor (WPI) Model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ACFEE0-D1AA-6926-6B22-2B1F14906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C1DCDE-1FC3-AB17-8651-ED17D458E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4529E7-6639-7A3E-FF97-694146F8D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pic>
        <p:nvPicPr>
          <p:cNvPr id="6" name="Picture 5" descr="A diagram of a light cycle&#10;&#10;Description automatically generated">
            <a:extLst>
              <a:ext uri="{FF2B5EF4-FFF2-40B4-BE49-F238E27FC236}">
                <a16:creationId xmlns:a16="http://schemas.microsoft.com/office/drawing/2014/main" id="{092C7803-59BC-3510-F8B9-9F35AD098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28" t="14189"/>
          <a:stretch>
            <a:fillRect/>
          </a:stretch>
        </p:blipFill>
        <p:spPr>
          <a:xfrm>
            <a:off x="96588" y="2467622"/>
            <a:ext cx="5148763" cy="3033074"/>
          </a:xfrm>
          <a:prstGeom prst="rect">
            <a:avLst/>
          </a:prstGeom>
        </p:spPr>
      </p:pic>
      <p:pic>
        <p:nvPicPr>
          <p:cNvPr id="9" name="Picture 8" descr="A mathematical equations with black text&#10;&#10;AI-generated content may be incorrect.">
            <a:extLst>
              <a:ext uri="{FF2B5EF4-FFF2-40B4-BE49-F238E27FC236}">
                <a16:creationId xmlns:a16="http://schemas.microsoft.com/office/drawing/2014/main" id="{155F5340-C47A-A37A-8F82-2146DC4F3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351" y="2467622"/>
            <a:ext cx="6946649" cy="1754825"/>
          </a:xfrm>
          <a:prstGeom prst="rect">
            <a:avLst/>
          </a:prstGeom>
        </p:spPr>
      </p:pic>
      <p:pic>
        <p:nvPicPr>
          <p:cNvPr id="11" name="Picture 10" descr="A red text on a white background&#10;&#10;AI-generated content may be incorrect.">
            <a:extLst>
              <a:ext uri="{FF2B5EF4-FFF2-40B4-BE49-F238E27FC236}">
                <a16:creationId xmlns:a16="http://schemas.microsoft.com/office/drawing/2014/main" id="{AA59666E-54CB-7536-79CC-F7E413E8F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720" y="4483655"/>
            <a:ext cx="3838315" cy="75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508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B29A0-78BF-8CFD-E0BA-5CC14ADE6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F57B4-B4F4-AC74-4031-36335EAAD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Wave-Pinning with Inhibitor (WPI) Model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FEA7A3-F440-6564-B535-E15FEDFC7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4DB30B-3E00-08D1-2208-3E3E569E0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258595-04F8-6EDD-06B3-8909F13D1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EEF2628-B68D-6D42-1F78-B66B8F9D256A}"/>
              </a:ext>
            </a:extLst>
          </p:cNvPr>
          <p:cNvGrpSpPr/>
          <p:nvPr/>
        </p:nvGrpSpPr>
        <p:grpSpPr>
          <a:xfrm>
            <a:off x="1068511" y="1023365"/>
            <a:ext cx="9266726" cy="4811270"/>
            <a:chOff x="1068511" y="1023365"/>
            <a:chExt cx="9266726" cy="4811270"/>
          </a:xfrm>
        </p:grpSpPr>
        <p:pic>
          <p:nvPicPr>
            <p:cNvPr id="6" name="Graphic 11">
              <a:extLst>
                <a:ext uri="{FF2B5EF4-FFF2-40B4-BE49-F238E27FC236}">
                  <a16:creationId xmlns:a16="http://schemas.microsoft.com/office/drawing/2014/main" id="{907844D4-0968-0A82-893B-2745A830B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-1" r="66446" b="-282"/>
            <a:stretch>
              <a:fillRect/>
            </a:stretch>
          </p:blipFill>
          <p:spPr>
            <a:xfrm>
              <a:off x="1068511" y="1023365"/>
              <a:ext cx="4471206" cy="4811270"/>
            </a:xfrm>
            <a:prstGeom prst="rect">
              <a:avLst/>
            </a:prstGeom>
          </p:spPr>
        </p:pic>
        <p:pic>
          <p:nvPicPr>
            <p:cNvPr id="7" name="Graphic 11">
              <a:extLst>
                <a:ext uri="{FF2B5EF4-FFF2-40B4-BE49-F238E27FC236}">
                  <a16:creationId xmlns:a16="http://schemas.microsoft.com/office/drawing/2014/main" id="{06A62BDB-81DF-A8F6-7C36-ED4E6AA67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66943" t="333" r="-497" b="-616"/>
            <a:stretch>
              <a:fillRect/>
            </a:stretch>
          </p:blipFill>
          <p:spPr>
            <a:xfrm>
              <a:off x="5864031" y="1023365"/>
              <a:ext cx="4471206" cy="481127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13CAB5D-54D0-8F83-63B0-0D3AE383BE77}"/>
              </a:ext>
            </a:extLst>
          </p:cNvPr>
          <p:cNvSpPr txBox="1"/>
          <p:nvPr/>
        </p:nvSpPr>
        <p:spPr>
          <a:xfrm>
            <a:off x="1068511" y="6016880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Algorta J., Town, J.P., Weiner, O.D. and L.E.K.,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533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89BC0-6B3E-3433-3CE1-91F22B268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Wave-Pinning with Inhibitor (WPI) Model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9C41B-5757-821C-420F-C71FE2ABA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E84AE-8A3D-0D30-2975-288E1A15A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7A96D-E585-3C00-CEEA-C21CBA6DA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AF8055DB-292A-B5AC-24D7-53539A43C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88" y="907525"/>
            <a:ext cx="11137623" cy="520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AF0AFF-6148-6DE8-A7A5-702A2F5ED108}"/>
              </a:ext>
            </a:extLst>
          </p:cNvPr>
          <p:cNvSpPr txBox="1"/>
          <p:nvPr/>
        </p:nvSpPr>
        <p:spPr>
          <a:xfrm>
            <a:off x="728134" y="5973238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Algorta J., Town, J.P., Weiner, O.D. and L.E.K.,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0539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6846F-445A-BC03-603D-7370E42D0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Wave-Pinning with Inhibitor (WPI) Model</a:t>
            </a:r>
          </a:p>
        </p:txBody>
      </p:sp>
      <p:pic>
        <p:nvPicPr>
          <p:cNvPr id="7" name="Movie3">
            <a:hlinkClick r:id="" action="ppaction://media"/>
            <a:extLst>
              <a:ext uri="{FF2B5EF4-FFF2-40B4-BE49-F238E27FC236}">
                <a16:creationId xmlns:a16="http://schemas.microsoft.com/office/drawing/2014/main" id="{A1C0F5D0-A280-1E6A-20CB-57883D3692C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23189" y="904372"/>
            <a:ext cx="5215466" cy="5215466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A9C00-F19A-8BFA-C8B3-F049E20D1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607AD-AF5E-2B94-52FB-196E8DBE8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B3557-8F73-0D12-90A7-A18B38C8A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EAA3669-D47A-F9C9-CE05-B7820B8E6B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67"/>
          <a:stretch>
            <a:fillRect/>
          </a:stretch>
        </p:blipFill>
        <p:spPr bwMode="auto">
          <a:xfrm>
            <a:off x="527189" y="907525"/>
            <a:ext cx="6096000" cy="520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63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5DF8B-25D2-F539-D264-4D288650A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5B6C9-2064-476E-FE2C-CF4893829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 </a:t>
            </a:r>
            <a:br>
              <a:rPr lang="en-CA" dirty="0"/>
            </a:b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68C9A8-B19F-53A9-1F92-B9B0D2D88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8AB69D-6A05-BB6C-AFD4-7D94B9F98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5A6AAD-1F8B-B78F-1136-BEBD5CFB0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0D51A0D-F56D-72D9-41FD-E6FFC39C36B9}"/>
              </a:ext>
            </a:extLst>
          </p:cNvPr>
          <p:cNvSpPr/>
          <p:nvPr/>
        </p:nvSpPr>
        <p:spPr>
          <a:xfrm>
            <a:off x="1044497" y="2481146"/>
            <a:ext cx="10103005" cy="18957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Exotic Cell Path</a:t>
            </a:r>
          </a:p>
        </p:txBody>
      </p:sp>
    </p:spTree>
    <p:extLst>
      <p:ext uri="{BB962C8B-B14F-4D97-AF65-F5344CB8AC3E}">
        <p14:creationId xmlns:p14="http://schemas.microsoft.com/office/powerpoint/2010/main" val="2118835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72177-1B00-4769-6003-6050C2931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Exotic Cell Path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15292-B37E-E2A5-4FB4-AA772A1F4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343BE-538D-ECC9-EC70-E210F4586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C2691-DCD4-C83B-9952-BECDFB7AA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93EADB69-AB2B-E761-E8B9-46D1BE16E9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4483"/>
          <a:stretch>
            <a:fillRect/>
          </a:stretch>
        </p:blipFill>
        <p:spPr bwMode="auto">
          <a:xfrm>
            <a:off x="2283502" y="1016134"/>
            <a:ext cx="2593298" cy="523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BFD50B7-0662-1F41-226E-71D77EF516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6" r="24976"/>
          <a:stretch>
            <a:fillRect/>
          </a:stretch>
        </p:blipFill>
        <p:spPr bwMode="auto">
          <a:xfrm>
            <a:off x="4876799" y="1016133"/>
            <a:ext cx="5031697" cy="523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28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7E558-4C3A-A8FE-7401-365D057CB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22279-2111-C1D4-CBB4-E9E1057E3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 </a:t>
            </a:r>
            <a:br>
              <a:rPr lang="en-CA" dirty="0"/>
            </a:b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42331-4B79-9060-811D-E943BBC74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26EB20-F491-0A86-54B4-1834196B6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F319A8-5F81-7A2E-7A47-C19E7C19D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CCDA874-9B1B-82DE-11AF-B1272E47B8E4}"/>
              </a:ext>
            </a:extLst>
          </p:cNvPr>
          <p:cNvSpPr/>
          <p:nvPr/>
        </p:nvSpPr>
        <p:spPr>
          <a:xfrm>
            <a:off x="1044497" y="2481146"/>
            <a:ext cx="10103005" cy="18957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Wave-Pinning with Inhibitor and PIP3 </a:t>
            </a:r>
          </a:p>
          <a:p>
            <a:pPr algn="ctr"/>
            <a:r>
              <a:rPr lang="en-US" sz="3600" dirty="0"/>
              <a:t>(WPI-PIP3) Model</a:t>
            </a:r>
          </a:p>
        </p:txBody>
      </p:sp>
    </p:spTree>
    <p:extLst>
      <p:ext uri="{BB962C8B-B14F-4D97-AF65-F5344CB8AC3E}">
        <p14:creationId xmlns:p14="http://schemas.microsoft.com/office/powerpoint/2010/main" val="20341195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23DFC-0EE5-916D-3E4D-7FA36373A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8A87C-9807-E8FC-82A9-A778C917C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WPI-PIP3 Model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472073-1671-173F-B5EC-227BFFC98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742DDB-3469-E01B-2F9E-DDF76677F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6D4AB9-ABC1-AEBF-0918-94892157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pic>
        <p:nvPicPr>
          <p:cNvPr id="8" name="Picture 7" descr="A diagram of a cell cycle&#10;&#10;Description automatically generated">
            <a:extLst>
              <a:ext uri="{FF2B5EF4-FFF2-40B4-BE49-F238E27FC236}">
                <a16:creationId xmlns:a16="http://schemas.microsoft.com/office/drawing/2014/main" id="{2DB30F3F-B56D-1140-40F7-4F1979EE6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8221"/>
            <a:ext cx="5684966" cy="2647478"/>
          </a:xfrm>
          <a:prstGeom prst="rect">
            <a:avLst/>
          </a:prstGeom>
        </p:spPr>
      </p:pic>
      <p:pic>
        <p:nvPicPr>
          <p:cNvPr id="11" name="Picture 10" descr="A math equations and formulas&#10;&#10;AI-generated content may be incorrect.">
            <a:extLst>
              <a:ext uri="{FF2B5EF4-FFF2-40B4-BE49-F238E27FC236}">
                <a16:creationId xmlns:a16="http://schemas.microsoft.com/office/drawing/2014/main" id="{796403E2-EAC4-DB45-44C1-D4EC1F723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966" y="2376779"/>
            <a:ext cx="6507034" cy="297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90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EF61-6F14-DA47-50BB-0C2BF5CCD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WPI-PIP3 Model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AC826-2DE0-E100-1E28-4BAFFE265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6FEEE-DE43-7785-7280-560BF3F6F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312A5-72B1-3D53-87F0-B990E0512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7" name="0512">
            <a:hlinkClick r:id="" action="ppaction://media"/>
            <a:extLst>
              <a:ext uri="{FF2B5EF4-FFF2-40B4-BE49-F238E27FC236}">
                <a16:creationId xmlns:a16="http://schemas.microsoft.com/office/drawing/2014/main" id="{2A837EB0-4B67-5958-4876-3734D5367E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7734" b="12947"/>
          <a:stretch>
            <a:fillRect/>
          </a:stretch>
        </p:blipFill>
        <p:spPr>
          <a:xfrm>
            <a:off x="1733550" y="1101106"/>
            <a:ext cx="8724900" cy="519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19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ACBA3-B956-EBAC-4D51-0B006A36C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5CB24-4F91-F8D8-C3A6-D2AE0034F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WPI-PIP3 Model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DC5C6A-BF90-4E16-2BB3-D925FA837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9D318C-3A63-7D86-5903-D8A6A632F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DCBCE2-4D33-7698-D627-71E41F94C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914ECD-7300-6A13-AF1B-CB5F6A7DABCB}"/>
              </a:ext>
            </a:extLst>
          </p:cNvPr>
          <p:cNvSpPr txBox="1"/>
          <p:nvPr/>
        </p:nvSpPr>
        <p:spPr>
          <a:xfrm>
            <a:off x="1257260" y="6173434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Algorta J., Town, J.P., Weiner, O.D. and L.E.K., 2025</a:t>
            </a:r>
            <a:endParaRPr lang="en-US" dirty="0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973ECC4-B761-D3CE-9282-C96F525B2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083" y="907525"/>
            <a:ext cx="10217833" cy="526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2770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3664E-1992-F05D-0D7F-D56E999E7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A8C42-A867-F36E-B810-68DDED1AE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 </a:t>
            </a:r>
            <a:br>
              <a:rPr lang="en-CA" dirty="0"/>
            </a:b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242B1F-1DDE-B79F-1686-C3D0376D2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B7D9CB-06BE-4DA3-5F33-CD54662AC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07C60F-EF83-D79B-D8C9-578055B1E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F1AD1F5-8097-8222-BA56-EF530945DD88}"/>
              </a:ext>
            </a:extLst>
          </p:cNvPr>
          <p:cNvSpPr/>
          <p:nvPr/>
        </p:nvSpPr>
        <p:spPr>
          <a:xfrm>
            <a:off x="1044497" y="2481146"/>
            <a:ext cx="10103005" cy="18957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Back to Chemotaxis</a:t>
            </a:r>
          </a:p>
        </p:txBody>
      </p:sp>
    </p:spTree>
    <p:extLst>
      <p:ext uri="{BB962C8B-B14F-4D97-AF65-F5344CB8AC3E}">
        <p14:creationId xmlns:p14="http://schemas.microsoft.com/office/powerpoint/2010/main" val="35403230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CE07B-9241-F3B1-63C0-2B65FD62E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DCFD6-1AD5-D07A-1002-BEACAA47F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 to Chemotaxis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D7E335-66A6-B66D-BB97-A76D25C6E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8457"/>
            <a:ext cx="6096000" cy="289543"/>
          </a:xfrm>
        </p:spPr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4D8F6F-8862-A894-B489-58C00C189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8DEA47-041E-E5D1-AF59-CB58830A1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C2C882-976F-5BF3-A789-B92E04D7BB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290" y="1804035"/>
            <a:ext cx="2148710" cy="35754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D2FB4F-5720-E448-F150-AAA6896DF0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947" y="1804036"/>
            <a:ext cx="2148710" cy="35754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ECE106-1A58-7BAE-FBF8-89F10FFA3A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238" y="1804036"/>
            <a:ext cx="2148709" cy="35754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5C507C-8F8D-D576-9E27-91FE8C2CDC37}"/>
              </a:ext>
            </a:extLst>
          </p:cNvPr>
          <p:cNvSpPr txBox="1"/>
          <p:nvPr/>
        </p:nvSpPr>
        <p:spPr>
          <a:xfrm>
            <a:off x="6096000" y="5906666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Algorta J., Town, J.P., Weiner, O.D. and L.E.K., 2025</a:t>
            </a:r>
            <a:endParaRPr lang="en-US" dirty="0"/>
          </a:p>
        </p:txBody>
      </p:sp>
      <p:pic>
        <p:nvPicPr>
          <p:cNvPr id="7" name="mmc6">
            <a:hlinkClick r:id="" action="ppaction://media"/>
            <a:extLst>
              <a:ext uri="{FF2B5EF4-FFF2-40B4-BE49-F238E27FC236}">
                <a16:creationId xmlns:a16="http://schemas.microsoft.com/office/drawing/2014/main" id="{AF143A42-AC42-990D-ACD6-6B21064295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0678" y="977286"/>
            <a:ext cx="5521410" cy="552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7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B8553-BF6F-CCBA-4898-EC28F198E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51A1D-01A7-AB67-DFDD-2897A41B4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 </a:t>
            </a:r>
            <a:br>
              <a:rPr lang="en-CA" dirty="0"/>
            </a:b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2024D9-C7EE-8ABF-866B-547BE4AB7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2ED9F7-A52D-D6CB-234B-14DADCD30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A42F45-2AF7-D917-5840-99EF1390C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11F233F-DD4E-2188-F6CC-09571E617CF6}"/>
              </a:ext>
            </a:extLst>
          </p:cNvPr>
          <p:cNvSpPr/>
          <p:nvPr/>
        </p:nvSpPr>
        <p:spPr>
          <a:xfrm>
            <a:off x="1044497" y="2481146"/>
            <a:ext cx="10103005" cy="18957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Cells on Tracks</a:t>
            </a:r>
          </a:p>
        </p:txBody>
      </p:sp>
    </p:spTree>
    <p:extLst>
      <p:ext uri="{BB962C8B-B14F-4D97-AF65-F5344CB8AC3E}">
        <p14:creationId xmlns:p14="http://schemas.microsoft.com/office/powerpoint/2010/main" val="20333248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66A1D-4300-6991-C55E-2ACAD6ABD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Cells on Tracks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07FC0-AAC0-6EAF-DF02-E0EEDDBBE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63EE5-ED43-71A2-59C4-B9A549250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BEFBA-8387-485E-8DC5-7BEA6F47F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14" name="Picture 13" descr="A person with a beard&#10;&#10;AI-generated content may be incorrect.">
            <a:extLst>
              <a:ext uri="{FF2B5EF4-FFF2-40B4-BE49-F238E27FC236}">
                <a16:creationId xmlns:a16="http://schemas.microsoft.com/office/drawing/2014/main" id="{6175192F-45E4-E8F1-743A-BDC5CFB6D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497" y="1555974"/>
            <a:ext cx="4001992" cy="37460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4AA7926-8825-1718-BCDB-F2D517B6226E}"/>
              </a:ext>
            </a:extLst>
          </p:cNvPr>
          <p:cNvSpPr txBox="1"/>
          <p:nvPr/>
        </p:nvSpPr>
        <p:spPr>
          <a:xfrm>
            <a:off x="7245497" y="5381243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Edwin Huras</a:t>
            </a:r>
            <a:r>
              <a:rPr lang="en-US" dirty="0">
                <a:solidFill>
                  <a:srgbClr val="1B1B1B"/>
                </a:solidFill>
                <a:latin typeface="Roboto Mono Web"/>
              </a:rPr>
              <a:t>, UBC Masters student </a:t>
            </a:r>
            <a:endParaRPr lang="en-CA" dirty="0">
              <a:solidFill>
                <a:srgbClr val="1B1B1B"/>
              </a:solidFill>
              <a:latin typeface="Roboto Mono Web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3F4C646-DB70-7536-6141-E447B3BC99A8}"/>
              </a:ext>
            </a:extLst>
          </p:cNvPr>
          <p:cNvGrpSpPr/>
          <p:nvPr/>
        </p:nvGrpSpPr>
        <p:grpSpPr>
          <a:xfrm>
            <a:off x="944511" y="907525"/>
            <a:ext cx="4893732" cy="5624425"/>
            <a:chOff x="3606800" y="1527700"/>
            <a:chExt cx="3211892" cy="3691466"/>
          </a:xfrm>
        </p:grpSpPr>
        <p:pic>
          <p:nvPicPr>
            <p:cNvPr id="3" name="image11.jpg">
              <a:extLst>
                <a:ext uri="{FF2B5EF4-FFF2-40B4-BE49-F238E27FC236}">
                  <a16:creationId xmlns:a16="http://schemas.microsoft.com/office/drawing/2014/main" id="{5371ADB4-AC0A-74D0-6BE2-7D6BAC1CF9EC}"/>
                </a:ext>
              </a:extLst>
            </p:cNvPr>
            <p:cNvPicPr/>
            <p:nvPr/>
          </p:nvPicPr>
          <p:blipFill>
            <a:blip r:embed="rId3"/>
            <a:srcRect l="8554" t="50000" r="43367"/>
            <a:stretch>
              <a:fillRect/>
            </a:stretch>
          </p:blipFill>
          <p:spPr>
            <a:xfrm>
              <a:off x="3606800" y="1527700"/>
              <a:ext cx="3211892" cy="1845733"/>
            </a:xfrm>
            <a:prstGeom prst="rect">
              <a:avLst/>
            </a:prstGeom>
            <a:ln/>
          </p:spPr>
        </p:pic>
        <p:pic>
          <p:nvPicPr>
            <p:cNvPr id="7" name="image11.jpg">
              <a:extLst>
                <a:ext uri="{FF2B5EF4-FFF2-40B4-BE49-F238E27FC236}">
                  <a16:creationId xmlns:a16="http://schemas.microsoft.com/office/drawing/2014/main" id="{B42C5559-3C04-9AFF-1643-F32DC713474F}"/>
                </a:ext>
              </a:extLst>
            </p:cNvPr>
            <p:cNvPicPr/>
            <p:nvPr/>
          </p:nvPicPr>
          <p:blipFill>
            <a:blip r:embed="rId3"/>
            <a:srcRect l="56633" t="50000"/>
            <a:stretch>
              <a:fillRect/>
            </a:stretch>
          </p:blipFill>
          <p:spPr>
            <a:xfrm>
              <a:off x="3606800" y="3373433"/>
              <a:ext cx="2897112" cy="1845733"/>
            </a:xfrm>
            <a:prstGeom prst="rect">
              <a:avLst/>
            </a:prstGeom>
            <a:ln/>
          </p:spPr>
        </p:pic>
      </p:grpSp>
    </p:spTree>
    <p:extLst>
      <p:ext uri="{BB962C8B-B14F-4D97-AF65-F5344CB8AC3E}">
        <p14:creationId xmlns:p14="http://schemas.microsoft.com/office/powerpoint/2010/main" val="22844020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66A1D-4300-6991-C55E-2ACAD6ABD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Cells on Tracks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07FC0-AAC0-6EAF-DF02-E0EEDDBBE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63EE5-ED43-71A2-59C4-B9A549250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BEFBA-8387-485E-8DC5-7BEA6F47F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14" name="Picture 13" descr="A person with a beard&#10;&#10;AI-generated content may be incorrect.">
            <a:extLst>
              <a:ext uri="{FF2B5EF4-FFF2-40B4-BE49-F238E27FC236}">
                <a16:creationId xmlns:a16="http://schemas.microsoft.com/office/drawing/2014/main" id="{6175192F-45E4-E8F1-743A-BDC5CFB6D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191" y="3429000"/>
            <a:ext cx="1816809" cy="170061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4AA7926-8825-1718-BCDB-F2D517B6226E}"/>
              </a:ext>
            </a:extLst>
          </p:cNvPr>
          <p:cNvSpPr txBox="1"/>
          <p:nvPr/>
        </p:nvSpPr>
        <p:spPr>
          <a:xfrm>
            <a:off x="10375191" y="5200457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Edwin Huras</a:t>
            </a:r>
            <a:r>
              <a:rPr lang="en-US" dirty="0">
                <a:solidFill>
                  <a:srgbClr val="1B1B1B"/>
                </a:solidFill>
                <a:latin typeface="Roboto Mono Web"/>
              </a:rPr>
              <a:t> </a:t>
            </a:r>
            <a:endParaRPr lang="en-CA" dirty="0">
              <a:solidFill>
                <a:srgbClr val="1B1B1B"/>
              </a:solidFill>
              <a:latin typeface="Roboto Mono Web"/>
            </a:endParaRPr>
          </a:p>
        </p:txBody>
      </p:sp>
      <p:pic>
        <p:nvPicPr>
          <p:cNvPr id="9" name="edwin comp">
            <a:hlinkClick r:id="" action="ppaction://media"/>
            <a:extLst>
              <a:ext uri="{FF2B5EF4-FFF2-40B4-BE49-F238E27FC236}">
                <a16:creationId xmlns:a16="http://schemas.microsoft.com/office/drawing/2014/main" id="{13D71A0D-ABC8-A5E1-3439-BF20B612D8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27292"/>
            <a:ext cx="10155901" cy="4328160"/>
          </a:xfrm>
          <a:prstGeom prst="rect">
            <a:avLst/>
          </a:prstGeom>
        </p:spPr>
      </p:pic>
      <p:sp>
        <p:nvSpPr>
          <p:cNvPr id="10" name="Rectangle: Rounded Corners 46">
            <a:extLst>
              <a:ext uri="{FF2B5EF4-FFF2-40B4-BE49-F238E27FC236}">
                <a16:creationId xmlns:a16="http://schemas.microsoft.com/office/drawing/2014/main" id="{FE9B5525-F0C5-9DC8-EE31-3913E19D7B19}"/>
              </a:ext>
            </a:extLst>
          </p:cNvPr>
          <p:cNvSpPr/>
          <p:nvPr/>
        </p:nvSpPr>
        <p:spPr>
          <a:xfrm>
            <a:off x="337504" y="999044"/>
            <a:ext cx="2165677" cy="3434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WP MODEL</a:t>
            </a:r>
          </a:p>
        </p:txBody>
      </p:sp>
      <p:sp>
        <p:nvSpPr>
          <p:cNvPr id="11" name="Rectangle: Rounded Corners 46">
            <a:extLst>
              <a:ext uri="{FF2B5EF4-FFF2-40B4-BE49-F238E27FC236}">
                <a16:creationId xmlns:a16="http://schemas.microsoft.com/office/drawing/2014/main" id="{0EB36FE2-86E7-71D5-CCB7-A3E493DBD6E2}"/>
              </a:ext>
            </a:extLst>
          </p:cNvPr>
          <p:cNvSpPr/>
          <p:nvPr/>
        </p:nvSpPr>
        <p:spPr>
          <a:xfrm>
            <a:off x="3995111" y="999044"/>
            <a:ext cx="2165677" cy="3434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WPI MODEL</a:t>
            </a:r>
          </a:p>
        </p:txBody>
      </p:sp>
      <p:sp>
        <p:nvSpPr>
          <p:cNvPr id="13" name="Rectangle: Rounded Corners 46">
            <a:extLst>
              <a:ext uri="{FF2B5EF4-FFF2-40B4-BE49-F238E27FC236}">
                <a16:creationId xmlns:a16="http://schemas.microsoft.com/office/drawing/2014/main" id="{DD1A80E7-9EEA-B22B-990C-77EBC40C7C73}"/>
              </a:ext>
            </a:extLst>
          </p:cNvPr>
          <p:cNvSpPr/>
          <p:nvPr/>
        </p:nvSpPr>
        <p:spPr>
          <a:xfrm>
            <a:off x="7399380" y="1004101"/>
            <a:ext cx="2663050" cy="3384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WPI-PIP3 MODEL</a:t>
            </a:r>
          </a:p>
        </p:txBody>
      </p:sp>
    </p:spTree>
    <p:extLst>
      <p:ext uri="{BB962C8B-B14F-4D97-AF65-F5344CB8AC3E}">
        <p14:creationId xmlns:p14="http://schemas.microsoft.com/office/powerpoint/2010/main" val="256683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A44C6-5794-FC48-10D7-52CD3D26E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Finite Elements (Multi-mesh)</a:t>
            </a:r>
          </a:p>
        </p:txBody>
      </p:sp>
      <p:pic>
        <p:nvPicPr>
          <p:cNvPr id="7" name="combined">
            <a:hlinkClick r:id="" action="ppaction://media"/>
            <a:extLst>
              <a:ext uri="{FF2B5EF4-FFF2-40B4-BE49-F238E27FC236}">
                <a16:creationId xmlns:a16="http://schemas.microsoft.com/office/drawing/2014/main" id="{46177C05-9BE4-3260-5564-A626C64094A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4512" r="50809" b="46667"/>
          <a:stretch>
            <a:fillRect/>
          </a:stretch>
        </p:blipFill>
        <p:spPr>
          <a:xfrm>
            <a:off x="5605975" y="989809"/>
            <a:ext cx="6466449" cy="5150147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52862-8D05-75A3-797C-189DB5C85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dirty="0"/>
              <a:t>May 13,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F8D1C-D656-4679-4018-4B785448E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52F1A-2359-2876-C704-5E92481DD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C510025A-DAC7-A9C3-18AD-DFE7FE8C6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3" y="1213547"/>
            <a:ext cx="5146813" cy="470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B5E827-AB41-3B40-6B43-6BE449E89AD9}"/>
              </a:ext>
            </a:extLst>
          </p:cNvPr>
          <p:cNvSpPr txBox="1"/>
          <p:nvPr/>
        </p:nvSpPr>
        <p:spPr>
          <a:xfrm>
            <a:off x="0" y="6057672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Henry De Belly et. al.,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62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end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6D468-8FAE-D247-84E7-E82A27C6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42799-31AF-4FF8-9D79-C1A3E01FB207}" type="slidenum">
              <a:rPr lang="en-US" noProof="0" smtClean="0"/>
              <a:t>39</a:t>
            </a:fld>
            <a:endParaRPr lang="en-US" noProof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3903B0-5CF2-D1BF-477C-34671AC65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575633-9897-8FDC-ADC5-35152797D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2CA5254-03F0-AF58-6AB2-CB2701DC193E}"/>
              </a:ext>
            </a:extLst>
          </p:cNvPr>
          <p:cNvSpPr txBox="1">
            <a:spLocks/>
          </p:cNvSpPr>
          <p:nvPr/>
        </p:nvSpPr>
        <p:spPr>
          <a:xfrm>
            <a:off x="0" y="6568457"/>
            <a:ext cx="6096000" cy="28954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0" i="0" kern="1200">
                <a:solidFill>
                  <a:schemeClr val="bg1"/>
                </a:solidFill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How Do Cells Decide Where to Go?</a:t>
            </a:r>
            <a:endParaRPr lang="en-US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5CCA4DB-47F9-56F4-8221-FCB584A178E0}"/>
              </a:ext>
            </a:extLst>
          </p:cNvPr>
          <p:cNvSpPr txBox="1">
            <a:spLocks/>
          </p:cNvSpPr>
          <p:nvPr/>
        </p:nvSpPr>
        <p:spPr>
          <a:xfrm>
            <a:off x="6096000" y="6568457"/>
            <a:ext cx="2743200" cy="289543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bg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28 May 2025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FB9E9AB-A332-881E-DFE0-828292C38A3F}"/>
              </a:ext>
            </a:extLst>
          </p:cNvPr>
          <p:cNvSpPr txBox="1">
            <a:spLocks/>
          </p:cNvSpPr>
          <p:nvPr/>
        </p:nvSpPr>
        <p:spPr>
          <a:xfrm>
            <a:off x="6096000" y="6570219"/>
            <a:ext cx="2743200" cy="289543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bg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May 13, 2026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5A2EB7C-FF79-CAB9-EF33-D0ECF23465F7}"/>
              </a:ext>
            </a:extLst>
          </p:cNvPr>
          <p:cNvSpPr txBox="1">
            <a:spLocks/>
          </p:cNvSpPr>
          <p:nvPr/>
        </p:nvSpPr>
        <p:spPr>
          <a:xfrm>
            <a:off x="0" y="6570219"/>
            <a:ext cx="6096000" cy="28954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0" i="0" kern="1200">
                <a:solidFill>
                  <a:schemeClr val="bg1"/>
                </a:solidFill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Modelling Migrating Cells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A938520-3F44-8644-AC73-F8744A98DF63}"/>
              </a:ext>
            </a:extLst>
          </p:cNvPr>
          <p:cNvSpPr txBox="1">
            <a:spLocks/>
          </p:cNvSpPr>
          <p:nvPr/>
        </p:nvSpPr>
        <p:spPr>
          <a:xfrm>
            <a:off x="8839200" y="6570219"/>
            <a:ext cx="3352800" cy="289543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A8105A-9F50-7A47-B22F-19856B84F6D6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16" name="Picture 15" descr="A magazine cover with a yellow background&#10;&#10;AI-generated content may be incorrect.">
            <a:extLst>
              <a:ext uri="{FF2B5EF4-FFF2-40B4-BE49-F238E27FC236}">
                <a16:creationId xmlns:a16="http://schemas.microsoft.com/office/drawing/2014/main" id="{65849202-548F-9D7E-31F1-DE8E171FA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42" y="1110516"/>
            <a:ext cx="4309311" cy="5254950"/>
          </a:xfrm>
          <a:prstGeom prst="rect">
            <a:avLst/>
          </a:prstGeom>
        </p:spPr>
      </p:pic>
      <p:pic>
        <p:nvPicPr>
          <p:cNvPr id="22" name="Picture 2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317A6B0-8A60-ADDD-43DA-8AC0C986B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248" y="1110516"/>
            <a:ext cx="5254950" cy="525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C02DE-E7AA-6F68-44D1-4C113840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FB3751-29EE-F0CC-5688-9D2C1A37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46F376-28B3-6FD5-65B0-9EFC0B488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977FB-0C8F-4772-4B1E-2D13FA9DF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9380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78CD-DBC1-8372-17C6-F05713F30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901DE4-A441-F694-C0F4-E5B475BA7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CA7616-39BD-512F-054B-7C97B65AF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74EF33-6D1E-45CB-255F-F33408EC1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DD45A9AA-33A9-07BC-836E-CFB926C0F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0"/>
            <a:ext cx="9117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748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6398E-C6B0-8502-5860-84B023808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Extra stuff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64EAF7-9A63-0CBD-5DA0-3EC5479F9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F90855-AB6E-9286-1D63-8B2767667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4695F-DFF3-E7B9-3ACC-E798B082D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8" name="Picture 7" descr="A screenshot of a graph&#10;&#10;AI-generated content may be incorrect.">
            <a:extLst>
              <a:ext uri="{FF2B5EF4-FFF2-40B4-BE49-F238E27FC236}">
                <a16:creationId xmlns:a16="http://schemas.microsoft.com/office/drawing/2014/main" id="{B39A4936-3EFF-47E1-1C2D-424113C48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007" y="1270027"/>
            <a:ext cx="9214593" cy="493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5162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6E7F3-EBA4-8BE0-145C-C12CDFD8D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C422F-06F0-EBBF-5FF7-3995BFB70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Extra stuff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FA91FC-5AF7-9C18-B5FA-7B59EBA1D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31EE7C-6659-0513-F875-236C6233C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Modelling Migrating Cells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608CAA-7AD0-0E90-B42B-35A3C7CE1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0EF14-A62B-0619-DE17-B27058BD8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448" y="907525"/>
            <a:ext cx="6742098" cy="530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388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5E2F3-099E-9861-6F79-83331395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E4BE2-109D-D787-A056-5A036587A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Extra stuff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ACD830-84C7-DF43-2138-282D403C3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EF160-DB68-76F0-6DE9-4A273A4C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573673-E30E-0FA1-1CFC-63EC04EDA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2B8822-8F0A-25A9-0149-599B16C0E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891" y="-50861"/>
            <a:ext cx="6733309" cy="695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734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EF5D5-2783-CEB2-4173-847BAB2B8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67AA2-6B6A-55BC-D19A-74A436705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Extra stuff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336F03-70D3-A385-CA33-AD769A97B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373320-C0EC-6D15-6C94-F3C2C5A3F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BC7299-26C4-20CF-DBC5-AED6F19B4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A8F20B-8A74-257F-FFCC-3AB981AB7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336" y="1488403"/>
            <a:ext cx="9443327" cy="388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077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D7877-847D-3115-BB8F-59354C808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220505-CF51-8465-A8EC-A90B57EC6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0D3A5E-160F-A29E-F22A-BAA74500A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71748C-ECFA-90F2-A3A6-FEEB96D10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46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9C29F9-143E-2D72-4095-E2D8472B4CB5}"/>
              </a:ext>
            </a:extLst>
          </p:cNvPr>
          <p:cNvGrpSpPr/>
          <p:nvPr/>
        </p:nvGrpSpPr>
        <p:grpSpPr>
          <a:xfrm>
            <a:off x="0" y="928437"/>
            <a:ext cx="12192000" cy="4704395"/>
            <a:chOff x="0" y="928437"/>
            <a:chExt cx="12192000" cy="470439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D9A7E6E-536F-E87B-0243-DADE30560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25168"/>
              <a:ext cx="12192000" cy="440766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BD0044-CC97-818B-A5B9-A0BCA6D81237}"/>
                </a:ext>
              </a:extLst>
            </p:cNvPr>
            <p:cNvSpPr/>
            <p:nvPr/>
          </p:nvSpPr>
          <p:spPr>
            <a:xfrm>
              <a:off x="2683042" y="1034716"/>
              <a:ext cx="1215190" cy="5173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F911BB-383C-8755-1DA8-9FD784FD6053}"/>
                </a:ext>
              </a:extLst>
            </p:cNvPr>
            <p:cNvSpPr/>
            <p:nvPr/>
          </p:nvSpPr>
          <p:spPr>
            <a:xfrm>
              <a:off x="8839200" y="928437"/>
              <a:ext cx="1215190" cy="5173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8134429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563D-B12D-37D3-EEEA-C885E872D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13708-DF6D-BE3E-EFCB-75CFF5DA4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F28BA-C577-A968-A0A8-462B63FFA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D022C-E43D-91B7-3165-56AD479E1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47</a:t>
            </a:fld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EEB5BC8-DC31-D47D-0726-CD05FFC5791D}"/>
              </a:ext>
            </a:extLst>
          </p:cNvPr>
          <p:cNvGrpSpPr/>
          <p:nvPr/>
        </p:nvGrpSpPr>
        <p:grpSpPr>
          <a:xfrm>
            <a:off x="4979158" y="512119"/>
            <a:ext cx="6356231" cy="3384605"/>
            <a:chOff x="5934532" y="1387674"/>
            <a:chExt cx="6356231" cy="3384605"/>
          </a:xfrm>
        </p:grpSpPr>
        <p:sp>
          <p:nvSpPr>
            <p:cNvPr id="26" name="Flowchart: Preparation 1">
              <a:extLst>
                <a:ext uri="{FF2B5EF4-FFF2-40B4-BE49-F238E27FC236}">
                  <a16:creationId xmlns:a16="http://schemas.microsoft.com/office/drawing/2014/main" id="{795F178F-5B7E-71EF-F662-AB2674CE5052}"/>
                </a:ext>
              </a:extLst>
            </p:cNvPr>
            <p:cNvSpPr/>
            <p:nvPr/>
          </p:nvSpPr>
          <p:spPr>
            <a:xfrm>
              <a:off x="7903595" y="3580184"/>
              <a:ext cx="1998158" cy="1192095"/>
            </a:xfrm>
            <a:prstGeom prst="flowChartPreparation">
              <a:avLst/>
            </a:prstGeom>
            <a:solidFill>
              <a:srgbClr val="7030A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27" name="Arrow: Down 2">
              <a:extLst>
                <a:ext uri="{FF2B5EF4-FFF2-40B4-BE49-F238E27FC236}">
                  <a16:creationId xmlns:a16="http://schemas.microsoft.com/office/drawing/2014/main" id="{861B3049-B79B-5AA5-5E1C-FC4170149105}"/>
                </a:ext>
              </a:extLst>
            </p:cNvPr>
            <p:cNvSpPr/>
            <p:nvPr/>
          </p:nvSpPr>
          <p:spPr>
            <a:xfrm>
              <a:off x="8914823" y="2695993"/>
              <a:ext cx="243129" cy="767966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" name="Arrow: Down 3">
              <a:extLst>
                <a:ext uri="{FF2B5EF4-FFF2-40B4-BE49-F238E27FC236}">
                  <a16:creationId xmlns:a16="http://schemas.microsoft.com/office/drawing/2014/main" id="{BF7147CB-C0FF-43EA-BADB-EB26790A592D}"/>
                </a:ext>
              </a:extLst>
            </p:cNvPr>
            <p:cNvSpPr/>
            <p:nvPr/>
          </p:nvSpPr>
          <p:spPr>
            <a:xfrm rot="10800000">
              <a:off x="8671694" y="2648209"/>
              <a:ext cx="243129" cy="767966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7C3D9FE-81AE-F8CE-AE49-A943CBFEB450}"/>
                </a:ext>
              </a:extLst>
            </p:cNvPr>
            <p:cNvSpPr txBox="1"/>
            <p:nvPr/>
          </p:nvSpPr>
          <p:spPr>
            <a:xfrm>
              <a:off x="8058603" y="3695061"/>
              <a:ext cx="179481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Inactive</a:t>
              </a:r>
            </a:p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Rac</a:t>
              </a:r>
            </a:p>
          </p:txBody>
        </p:sp>
        <p:sp>
          <p:nvSpPr>
            <p:cNvPr id="30" name="Flowchart: Preparation 7">
              <a:extLst>
                <a:ext uri="{FF2B5EF4-FFF2-40B4-BE49-F238E27FC236}">
                  <a16:creationId xmlns:a16="http://schemas.microsoft.com/office/drawing/2014/main" id="{B97A996A-A9EF-A2FA-9430-349E3FC94032}"/>
                </a:ext>
              </a:extLst>
            </p:cNvPr>
            <p:cNvSpPr/>
            <p:nvPr/>
          </p:nvSpPr>
          <p:spPr>
            <a:xfrm>
              <a:off x="7903595" y="1387674"/>
              <a:ext cx="1998158" cy="1192095"/>
            </a:xfrm>
            <a:prstGeom prst="flowChartPreparation">
              <a:avLst/>
            </a:prstGeom>
            <a:solidFill>
              <a:srgbClr val="00B05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9F1F3B8-5788-430C-A68E-E38CDB5B48C0}"/>
                </a:ext>
              </a:extLst>
            </p:cNvPr>
            <p:cNvSpPr txBox="1"/>
            <p:nvPr/>
          </p:nvSpPr>
          <p:spPr>
            <a:xfrm>
              <a:off x="8129393" y="1497012"/>
              <a:ext cx="154656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Active</a:t>
              </a:r>
            </a:p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Rac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0700A6E-21FD-88EF-B771-FB821D2B46B3}"/>
                </a:ext>
              </a:extLst>
            </p:cNvPr>
            <p:cNvSpPr txBox="1"/>
            <p:nvPr/>
          </p:nvSpPr>
          <p:spPr>
            <a:xfrm>
              <a:off x="7978916" y="2849143"/>
              <a:ext cx="791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>
                  <a:ln w="3175">
                    <a:noFill/>
                  </a:ln>
                  <a:latin typeface="Arial Nova" panose="020B0504020202020204" pitchFamily="34" charset="0"/>
                </a:rPr>
                <a:t>GEF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749CFF9-DAFF-4369-1361-498D606FB46E}"/>
                </a:ext>
              </a:extLst>
            </p:cNvPr>
            <p:cNvSpPr txBox="1"/>
            <p:nvPr/>
          </p:nvSpPr>
          <p:spPr>
            <a:xfrm>
              <a:off x="9047220" y="2854083"/>
              <a:ext cx="833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ln w="3175">
                    <a:noFill/>
                  </a:ln>
                  <a:latin typeface="Arial Nova" panose="020B0504020202020204" pitchFamily="34" charset="0"/>
                </a:rPr>
                <a:t>GAP</a:t>
              </a:r>
            </a:p>
          </p:txBody>
        </p:sp>
        <p:sp>
          <p:nvSpPr>
            <p:cNvPr id="34" name="Flowchart: Preparation 29">
              <a:extLst>
                <a:ext uri="{FF2B5EF4-FFF2-40B4-BE49-F238E27FC236}">
                  <a16:creationId xmlns:a16="http://schemas.microsoft.com/office/drawing/2014/main" id="{67A7D123-F946-6C76-4D65-5E79F7CE2126}"/>
                </a:ext>
              </a:extLst>
            </p:cNvPr>
            <p:cNvSpPr/>
            <p:nvPr/>
          </p:nvSpPr>
          <p:spPr>
            <a:xfrm>
              <a:off x="10292605" y="3099013"/>
              <a:ext cx="1998158" cy="1192095"/>
            </a:xfrm>
            <a:prstGeom prst="flowChartPreparation">
              <a:avLst/>
            </a:prstGeom>
            <a:solidFill>
              <a:srgbClr val="FF000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BEA253B-C9A3-0184-E19F-A8A0E7EAAAA2}"/>
                </a:ext>
              </a:extLst>
            </p:cNvPr>
            <p:cNvSpPr txBox="1"/>
            <p:nvPr/>
          </p:nvSpPr>
          <p:spPr>
            <a:xfrm>
              <a:off x="10468678" y="3433450"/>
              <a:ext cx="16460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Inhibitor</a:t>
              </a:r>
            </a:p>
          </p:txBody>
        </p:sp>
        <p:cxnSp>
          <p:nvCxnSpPr>
            <p:cNvPr id="36" name="Connector: Curved 31">
              <a:extLst>
                <a:ext uri="{FF2B5EF4-FFF2-40B4-BE49-F238E27FC236}">
                  <a16:creationId xmlns:a16="http://schemas.microsoft.com/office/drawing/2014/main" id="{5C6F66A0-80D8-F368-91FF-E1E48C298A50}"/>
                </a:ext>
              </a:extLst>
            </p:cNvPr>
            <p:cNvCxnSpPr>
              <a:cxnSpLocks/>
              <a:stCxn id="30" idx="3"/>
              <a:endCxn id="34" idx="0"/>
            </p:cNvCxnSpPr>
            <p:nvPr/>
          </p:nvCxnSpPr>
          <p:spPr>
            <a:xfrm>
              <a:off x="9901753" y="1983722"/>
              <a:ext cx="1389931" cy="1115291"/>
            </a:xfrm>
            <a:prstGeom prst="curvedConnector2">
              <a:avLst/>
            </a:prstGeom>
            <a:ln w="76200">
              <a:solidFill>
                <a:srgbClr val="00140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Curved 44">
              <a:extLst>
                <a:ext uri="{FF2B5EF4-FFF2-40B4-BE49-F238E27FC236}">
                  <a16:creationId xmlns:a16="http://schemas.microsoft.com/office/drawing/2014/main" id="{ADFA5F31-6325-C2CC-DC64-6F2E8E86C4E7}"/>
                </a:ext>
              </a:extLst>
            </p:cNvPr>
            <p:cNvCxnSpPr>
              <a:cxnSpLocks/>
              <a:stCxn id="34" idx="1"/>
              <a:endCxn id="33" idx="3"/>
            </p:cNvCxnSpPr>
            <p:nvPr/>
          </p:nvCxnSpPr>
          <p:spPr>
            <a:xfrm rot="10800000">
              <a:off x="9880543" y="3084917"/>
              <a:ext cx="412062" cy="610145"/>
            </a:xfrm>
            <a:prstGeom prst="curvedConnector3">
              <a:avLst>
                <a:gd name="adj1" fmla="val 50000"/>
              </a:avLst>
            </a:prstGeom>
            <a:ln w="76200">
              <a:solidFill>
                <a:srgbClr val="00140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or: Curved 5">
              <a:extLst>
                <a:ext uri="{FF2B5EF4-FFF2-40B4-BE49-F238E27FC236}">
                  <a16:creationId xmlns:a16="http://schemas.microsoft.com/office/drawing/2014/main" id="{75D7D989-74FE-5BEE-3C8C-3B3B97DDCE5B}"/>
                </a:ext>
              </a:extLst>
            </p:cNvPr>
            <p:cNvCxnSpPr>
              <a:cxnSpLocks/>
              <a:stCxn id="30" idx="1"/>
              <a:endCxn id="32" idx="1"/>
            </p:cNvCxnSpPr>
            <p:nvPr/>
          </p:nvCxnSpPr>
          <p:spPr>
            <a:xfrm rot="10800000" flipH="1" flipV="1">
              <a:off x="7903594" y="1983722"/>
              <a:ext cx="75321" cy="1096254"/>
            </a:xfrm>
            <a:prstGeom prst="curvedConnector3">
              <a:avLst>
                <a:gd name="adj1" fmla="val -658540"/>
              </a:avLst>
            </a:prstGeom>
            <a:ln w="76200">
              <a:solidFill>
                <a:srgbClr val="00140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Flowchart: Preparation 53">
              <a:extLst>
                <a:ext uri="{FF2B5EF4-FFF2-40B4-BE49-F238E27FC236}">
                  <a16:creationId xmlns:a16="http://schemas.microsoft.com/office/drawing/2014/main" id="{82D5EDE3-BA3D-0498-EAED-4D9B95B991B8}"/>
                </a:ext>
              </a:extLst>
            </p:cNvPr>
            <p:cNvSpPr/>
            <p:nvPr/>
          </p:nvSpPr>
          <p:spPr>
            <a:xfrm>
              <a:off x="6121688" y="3392983"/>
              <a:ext cx="1146388" cy="683932"/>
            </a:xfrm>
            <a:prstGeom prst="flowChartPreparation">
              <a:avLst/>
            </a:prstGeom>
            <a:solidFill>
              <a:srgbClr val="FFFF0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41" name="Arrow: Down 54">
              <a:extLst>
                <a:ext uri="{FF2B5EF4-FFF2-40B4-BE49-F238E27FC236}">
                  <a16:creationId xmlns:a16="http://schemas.microsoft.com/office/drawing/2014/main" id="{95153178-9633-E195-BA74-B907E9BD9217}"/>
                </a:ext>
              </a:extLst>
            </p:cNvPr>
            <p:cNvSpPr/>
            <p:nvPr/>
          </p:nvSpPr>
          <p:spPr>
            <a:xfrm>
              <a:off x="6750734" y="2911772"/>
              <a:ext cx="139489" cy="440601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Arrow: Down 58">
              <a:extLst>
                <a:ext uri="{FF2B5EF4-FFF2-40B4-BE49-F238E27FC236}">
                  <a16:creationId xmlns:a16="http://schemas.microsoft.com/office/drawing/2014/main" id="{4F780102-8350-FA2E-BE8C-5829892B1878}"/>
                </a:ext>
              </a:extLst>
            </p:cNvPr>
            <p:cNvSpPr/>
            <p:nvPr/>
          </p:nvSpPr>
          <p:spPr>
            <a:xfrm rot="10800000">
              <a:off x="6512201" y="2889752"/>
              <a:ext cx="139489" cy="440601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3" name="Flowchart: Preparation 59">
              <a:extLst>
                <a:ext uri="{FF2B5EF4-FFF2-40B4-BE49-F238E27FC236}">
                  <a16:creationId xmlns:a16="http://schemas.microsoft.com/office/drawing/2014/main" id="{9CC874BD-2573-83FF-CCFF-E31425E4E3A8}"/>
                </a:ext>
              </a:extLst>
            </p:cNvPr>
            <p:cNvSpPr/>
            <p:nvPr/>
          </p:nvSpPr>
          <p:spPr>
            <a:xfrm>
              <a:off x="6121688" y="2165211"/>
              <a:ext cx="1146388" cy="683932"/>
            </a:xfrm>
            <a:prstGeom prst="flowChartPreparation">
              <a:avLst/>
            </a:prstGeom>
            <a:solidFill>
              <a:srgbClr val="ED7D31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7BEB458-5CD0-8343-3F78-0AB8AD0FEA71}"/>
                </a:ext>
              </a:extLst>
            </p:cNvPr>
            <p:cNvSpPr txBox="1"/>
            <p:nvPr/>
          </p:nvSpPr>
          <p:spPr>
            <a:xfrm>
              <a:off x="5934532" y="2277065"/>
              <a:ext cx="15465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PIP3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00F4177-3687-2363-ED7E-1092AFD4DC4A}"/>
                </a:ext>
              </a:extLst>
            </p:cNvPr>
            <p:cNvSpPr txBox="1"/>
            <p:nvPr/>
          </p:nvSpPr>
          <p:spPr>
            <a:xfrm>
              <a:off x="5939439" y="3508534"/>
              <a:ext cx="15465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PIP2</a:t>
              </a:r>
            </a:p>
          </p:txBody>
        </p:sp>
        <p:cxnSp>
          <p:nvCxnSpPr>
            <p:cNvPr id="46" name="Connector: Curved 78">
              <a:extLst>
                <a:ext uri="{FF2B5EF4-FFF2-40B4-BE49-F238E27FC236}">
                  <a16:creationId xmlns:a16="http://schemas.microsoft.com/office/drawing/2014/main" id="{9F8AA067-2F0E-C19F-B252-A7F512605047}"/>
                </a:ext>
              </a:extLst>
            </p:cNvPr>
            <p:cNvCxnSpPr>
              <a:cxnSpLocks/>
              <a:stCxn id="43" idx="3"/>
              <a:endCxn id="32" idx="1"/>
            </p:cNvCxnSpPr>
            <p:nvPr/>
          </p:nvCxnSpPr>
          <p:spPr>
            <a:xfrm>
              <a:off x="7268076" y="2507177"/>
              <a:ext cx="710840" cy="572799"/>
            </a:xfrm>
            <a:prstGeom prst="curvedConnector3">
              <a:avLst>
                <a:gd name="adj1" fmla="val 76799"/>
              </a:avLst>
            </a:prstGeom>
            <a:ln w="76200">
              <a:solidFill>
                <a:srgbClr val="F6BC4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E8FE043-E5AC-B62A-E924-B61B6091B1F1}"/>
              </a:ext>
            </a:extLst>
          </p:cNvPr>
          <p:cNvGrpSpPr/>
          <p:nvPr/>
        </p:nvGrpSpPr>
        <p:grpSpPr>
          <a:xfrm>
            <a:off x="2036569" y="1308807"/>
            <a:ext cx="1998159" cy="3384605"/>
            <a:chOff x="2036569" y="1308807"/>
            <a:chExt cx="1998159" cy="3384605"/>
          </a:xfrm>
        </p:grpSpPr>
        <p:sp>
          <p:nvSpPr>
            <p:cNvPr id="49" name="Flowchart: Preparation 10">
              <a:extLst>
                <a:ext uri="{FF2B5EF4-FFF2-40B4-BE49-F238E27FC236}">
                  <a16:creationId xmlns:a16="http://schemas.microsoft.com/office/drawing/2014/main" id="{E81C2F39-6E32-5DBC-A414-806543ABB748}"/>
                </a:ext>
              </a:extLst>
            </p:cNvPr>
            <p:cNvSpPr/>
            <p:nvPr/>
          </p:nvSpPr>
          <p:spPr>
            <a:xfrm>
              <a:off x="2036570" y="3501317"/>
              <a:ext cx="1998158" cy="1192095"/>
            </a:xfrm>
            <a:prstGeom prst="flowChartPreparation">
              <a:avLst/>
            </a:prstGeom>
            <a:solidFill>
              <a:srgbClr val="7030A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50" name="Arrow: Down 11">
              <a:extLst>
                <a:ext uri="{FF2B5EF4-FFF2-40B4-BE49-F238E27FC236}">
                  <a16:creationId xmlns:a16="http://schemas.microsoft.com/office/drawing/2014/main" id="{9BF30C10-94A5-34AA-2A23-FB56F8F5BC12}"/>
                </a:ext>
              </a:extLst>
            </p:cNvPr>
            <p:cNvSpPr/>
            <p:nvPr/>
          </p:nvSpPr>
          <p:spPr>
            <a:xfrm>
              <a:off x="3047798" y="2617126"/>
              <a:ext cx="243129" cy="767966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1" name="Arrow: Down 12">
              <a:extLst>
                <a:ext uri="{FF2B5EF4-FFF2-40B4-BE49-F238E27FC236}">
                  <a16:creationId xmlns:a16="http://schemas.microsoft.com/office/drawing/2014/main" id="{AD1697C6-E7B1-75D9-DBB7-5B6C4CB19B07}"/>
                </a:ext>
              </a:extLst>
            </p:cNvPr>
            <p:cNvSpPr/>
            <p:nvPr/>
          </p:nvSpPr>
          <p:spPr>
            <a:xfrm rot="10800000">
              <a:off x="2804669" y="2569342"/>
              <a:ext cx="243129" cy="767966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6F4A74D-33D3-7085-654D-9BDC5FAF6D66}"/>
                </a:ext>
              </a:extLst>
            </p:cNvPr>
            <p:cNvSpPr txBox="1"/>
            <p:nvPr/>
          </p:nvSpPr>
          <p:spPr>
            <a:xfrm>
              <a:off x="2191578" y="3616194"/>
              <a:ext cx="179481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Inactive</a:t>
              </a:r>
            </a:p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Rac</a:t>
              </a:r>
            </a:p>
          </p:txBody>
        </p:sp>
        <p:cxnSp>
          <p:nvCxnSpPr>
            <p:cNvPr id="53" name="Connector: Curved 14">
              <a:extLst>
                <a:ext uri="{FF2B5EF4-FFF2-40B4-BE49-F238E27FC236}">
                  <a16:creationId xmlns:a16="http://schemas.microsoft.com/office/drawing/2014/main" id="{D3824294-49A8-6953-6292-A47625639BB5}"/>
                </a:ext>
              </a:extLst>
            </p:cNvPr>
            <p:cNvCxnSpPr>
              <a:cxnSpLocks/>
              <a:stCxn id="54" idx="1"/>
              <a:endCxn id="56" idx="1"/>
            </p:cNvCxnSpPr>
            <p:nvPr/>
          </p:nvCxnSpPr>
          <p:spPr>
            <a:xfrm rot="10800000" flipH="1" flipV="1">
              <a:off x="2036569" y="1904855"/>
              <a:ext cx="75321" cy="1096254"/>
            </a:xfrm>
            <a:prstGeom prst="curvedConnector3">
              <a:avLst>
                <a:gd name="adj1" fmla="val -303501"/>
              </a:avLst>
            </a:prstGeom>
            <a:ln w="76200">
              <a:solidFill>
                <a:srgbClr val="00140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Flowchart: Preparation 15">
              <a:extLst>
                <a:ext uri="{FF2B5EF4-FFF2-40B4-BE49-F238E27FC236}">
                  <a16:creationId xmlns:a16="http://schemas.microsoft.com/office/drawing/2014/main" id="{3A3CE3D5-4361-9C2C-E614-27BB97AB044C}"/>
                </a:ext>
              </a:extLst>
            </p:cNvPr>
            <p:cNvSpPr/>
            <p:nvPr/>
          </p:nvSpPr>
          <p:spPr>
            <a:xfrm>
              <a:off x="2036570" y="1308807"/>
              <a:ext cx="1998158" cy="1192095"/>
            </a:xfrm>
            <a:prstGeom prst="flowChartPreparation">
              <a:avLst/>
            </a:prstGeom>
            <a:solidFill>
              <a:srgbClr val="00B05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834DD2B-A62E-CC27-9EE2-65F0EECF246A}"/>
                </a:ext>
              </a:extLst>
            </p:cNvPr>
            <p:cNvSpPr txBox="1"/>
            <p:nvPr/>
          </p:nvSpPr>
          <p:spPr>
            <a:xfrm>
              <a:off x="2262368" y="1418145"/>
              <a:ext cx="154656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Active</a:t>
              </a:r>
            </a:p>
            <a:p>
              <a:pPr algn="ctr"/>
              <a:r>
                <a:rPr lang="en-CA" sz="28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Rac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CB97FA4-783F-8928-D660-300E95678C4E}"/>
                </a:ext>
              </a:extLst>
            </p:cNvPr>
            <p:cNvSpPr txBox="1"/>
            <p:nvPr/>
          </p:nvSpPr>
          <p:spPr>
            <a:xfrm>
              <a:off x="2111891" y="2770276"/>
              <a:ext cx="791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>
                  <a:ln w="3175">
                    <a:noFill/>
                  </a:ln>
                  <a:latin typeface="Arial Nova" panose="020B0504020202020204" pitchFamily="34" charset="0"/>
                </a:rPr>
                <a:t>GEF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3DFA4C8-1DE3-E7B8-2A4C-D7499DE78FCC}"/>
                </a:ext>
              </a:extLst>
            </p:cNvPr>
            <p:cNvSpPr txBox="1"/>
            <p:nvPr/>
          </p:nvSpPr>
          <p:spPr>
            <a:xfrm>
              <a:off x="3180195" y="2775216"/>
              <a:ext cx="833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>
                  <a:ln w="3175">
                    <a:noFill/>
                  </a:ln>
                  <a:latin typeface="Arial Nova" panose="020B0504020202020204" pitchFamily="34" charset="0"/>
                </a:rPr>
                <a:t>GAP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69914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C31DD17-63C2-6455-AF8E-238AB35E5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45CAC-C635-DB7E-B9F2-A985CD29C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90279-E3B5-1BE7-ECB8-B00CB805C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B5B9D-E7A8-AE16-A02A-99AB369FA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Modelling Migrating Cells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ADC17-FD5D-0BDC-208E-84616DDFB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48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AEEB39-1407-163C-BB9A-0E2BDF207D38}"/>
              </a:ext>
            </a:extLst>
          </p:cNvPr>
          <p:cNvGrpSpPr/>
          <p:nvPr/>
        </p:nvGrpSpPr>
        <p:grpSpPr>
          <a:xfrm>
            <a:off x="6969430" y="1809014"/>
            <a:ext cx="4387169" cy="3384605"/>
            <a:chOff x="6969430" y="1809014"/>
            <a:chExt cx="4387169" cy="3384605"/>
          </a:xfrm>
        </p:grpSpPr>
        <p:sp>
          <p:nvSpPr>
            <p:cNvPr id="26" name="Flowchart: Preparation 1">
              <a:extLst>
                <a:ext uri="{FF2B5EF4-FFF2-40B4-BE49-F238E27FC236}">
                  <a16:creationId xmlns:a16="http://schemas.microsoft.com/office/drawing/2014/main" id="{9C1BACF6-400A-89DA-EB59-925D545DE0E5}"/>
                </a:ext>
              </a:extLst>
            </p:cNvPr>
            <p:cNvSpPr/>
            <p:nvPr/>
          </p:nvSpPr>
          <p:spPr>
            <a:xfrm>
              <a:off x="6969431" y="4001524"/>
              <a:ext cx="1998158" cy="1192095"/>
            </a:xfrm>
            <a:prstGeom prst="flowChartPreparation">
              <a:avLst/>
            </a:prstGeom>
            <a:solidFill>
              <a:srgbClr val="7030A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27" name="Arrow: Down 2">
              <a:extLst>
                <a:ext uri="{FF2B5EF4-FFF2-40B4-BE49-F238E27FC236}">
                  <a16:creationId xmlns:a16="http://schemas.microsoft.com/office/drawing/2014/main" id="{1CA596D4-D708-C70A-2853-70DB6A80BB39}"/>
                </a:ext>
              </a:extLst>
            </p:cNvPr>
            <p:cNvSpPr/>
            <p:nvPr/>
          </p:nvSpPr>
          <p:spPr>
            <a:xfrm>
              <a:off x="7980659" y="3117333"/>
              <a:ext cx="243129" cy="767966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" name="Arrow: Down 3">
              <a:extLst>
                <a:ext uri="{FF2B5EF4-FFF2-40B4-BE49-F238E27FC236}">
                  <a16:creationId xmlns:a16="http://schemas.microsoft.com/office/drawing/2014/main" id="{ACA826EF-8CCB-74F4-29C8-47A9D8D83447}"/>
                </a:ext>
              </a:extLst>
            </p:cNvPr>
            <p:cNvSpPr/>
            <p:nvPr/>
          </p:nvSpPr>
          <p:spPr>
            <a:xfrm rot="10800000">
              <a:off x="7737530" y="3069549"/>
              <a:ext cx="243129" cy="767966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6908802-CE19-E7FE-B1EA-424ECE297DDB}"/>
                </a:ext>
              </a:extLst>
            </p:cNvPr>
            <p:cNvSpPr txBox="1"/>
            <p:nvPr/>
          </p:nvSpPr>
          <p:spPr>
            <a:xfrm>
              <a:off x="7124439" y="4116401"/>
              <a:ext cx="179481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Inactive</a:t>
              </a:r>
            </a:p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Rac</a:t>
              </a:r>
            </a:p>
          </p:txBody>
        </p:sp>
        <p:sp>
          <p:nvSpPr>
            <p:cNvPr id="30" name="Flowchart: Preparation 7">
              <a:extLst>
                <a:ext uri="{FF2B5EF4-FFF2-40B4-BE49-F238E27FC236}">
                  <a16:creationId xmlns:a16="http://schemas.microsoft.com/office/drawing/2014/main" id="{08CB2A5B-A0EA-3A11-2031-8277088335DB}"/>
                </a:ext>
              </a:extLst>
            </p:cNvPr>
            <p:cNvSpPr/>
            <p:nvPr/>
          </p:nvSpPr>
          <p:spPr>
            <a:xfrm>
              <a:off x="6969431" y="1809014"/>
              <a:ext cx="1998158" cy="1192095"/>
            </a:xfrm>
            <a:prstGeom prst="flowChartPreparation">
              <a:avLst/>
            </a:prstGeom>
            <a:solidFill>
              <a:srgbClr val="00B05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02260FD-8109-ADCD-C65D-51192460B1DF}"/>
                </a:ext>
              </a:extLst>
            </p:cNvPr>
            <p:cNvSpPr txBox="1"/>
            <p:nvPr/>
          </p:nvSpPr>
          <p:spPr>
            <a:xfrm>
              <a:off x="7195229" y="1918352"/>
              <a:ext cx="154656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Active</a:t>
              </a:r>
            </a:p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Rac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11B1554-0A1F-8FDA-0053-43D379EE6B6C}"/>
                </a:ext>
              </a:extLst>
            </p:cNvPr>
            <p:cNvSpPr txBox="1"/>
            <p:nvPr/>
          </p:nvSpPr>
          <p:spPr>
            <a:xfrm>
              <a:off x="7044752" y="3270483"/>
              <a:ext cx="791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>
                  <a:ln w="3175">
                    <a:noFill/>
                  </a:ln>
                  <a:latin typeface="Arial Nova" panose="020B0504020202020204" pitchFamily="34" charset="0"/>
                </a:rPr>
                <a:t>GEF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E2AE1B-EB93-49E9-7C2A-F6FA6B95300E}"/>
                </a:ext>
              </a:extLst>
            </p:cNvPr>
            <p:cNvSpPr txBox="1"/>
            <p:nvPr/>
          </p:nvSpPr>
          <p:spPr>
            <a:xfrm>
              <a:off x="8113056" y="3275423"/>
              <a:ext cx="833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ln w="3175">
                    <a:noFill/>
                  </a:ln>
                  <a:latin typeface="Arial Nova" panose="020B0504020202020204" pitchFamily="34" charset="0"/>
                </a:rPr>
                <a:t>GAP</a:t>
              </a:r>
            </a:p>
          </p:txBody>
        </p:sp>
        <p:sp>
          <p:nvSpPr>
            <p:cNvPr id="34" name="Flowchart: Preparation 29">
              <a:extLst>
                <a:ext uri="{FF2B5EF4-FFF2-40B4-BE49-F238E27FC236}">
                  <a16:creationId xmlns:a16="http://schemas.microsoft.com/office/drawing/2014/main" id="{30CF5BB2-D3E2-CECC-7184-07F3FC93C27D}"/>
                </a:ext>
              </a:extLst>
            </p:cNvPr>
            <p:cNvSpPr/>
            <p:nvPr/>
          </p:nvSpPr>
          <p:spPr>
            <a:xfrm>
              <a:off x="9358441" y="3520353"/>
              <a:ext cx="1998158" cy="1192095"/>
            </a:xfrm>
            <a:prstGeom prst="flowChartPreparation">
              <a:avLst/>
            </a:prstGeom>
            <a:solidFill>
              <a:srgbClr val="FF000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5760FAF-DA02-3D61-3F9A-96F869112262}"/>
                </a:ext>
              </a:extLst>
            </p:cNvPr>
            <p:cNvSpPr txBox="1"/>
            <p:nvPr/>
          </p:nvSpPr>
          <p:spPr>
            <a:xfrm>
              <a:off x="9534514" y="3854790"/>
              <a:ext cx="16460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Inhibitor</a:t>
              </a:r>
            </a:p>
          </p:txBody>
        </p:sp>
        <p:cxnSp>
          <p:nvCxnSpPr>
            <p:cNvPr id="36" name="Connector: Curved 31">
              <a:extLst>
                <a:ext uri="{FF2B5EF4-FFF2-40B4-BE49-F238E27FC236}">
                  <a16:creationId xmlns:a16="http://schemas.microsoft.com/office/drawing/2014/main" id="{3D1163AA-FA2E-F62A-505D-E64D72F5FFFA}"/>
                </a:ext>
              </a:extLst>
            </p:cNvPr>
            <p:cNvCxnSpPr>
              <a:cxnSpLocks/>
              <a:stCxn id="30" idx="3"/>
              <a:endCxn id="34" idx="0"/>
            </p:cNvCxnSpPr>
            <p:nvPr/>
          </p:nvCxnSpPr>
          <p:spPr>
            <a:xfrm>
              <a:off x="8967589" y="2405062"/>
              <a:ext cx="1389931" cy="1115291"/>
            </a:xfrm>
            <a:prstGeom prst="curvedConnector2">
              <a:avLst/>
            </a:prstGeom>
            <a:ln w="76200">
              <a:solidFill>
                <a:srgbClr val="00140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Curved 44">
              <a:extLst>
                <a:ext uri="{FF2B5EF4-FFF2-40B4-BE49-F238E27FC236}">
                  <a16:creationId xmlns:a16="http://schemas.microsoft.com/office/drawing/2014/main" id="{0C461FC6-FF15-8B4C-5903-9E0B679EB1D4}"/>
                </a:ext>
              </a:extLst>
            </p:cNvPr>
            <p:cNvCxnSpPr>
              <a:cxnSpLocks/>
              <a:stCxn id="34" idx="1"/>
              <a:endCxn id="33" idx="3"/>
            </p:cNvCxnSpPr>
            <p:nvPr/>
          </p:nvCxnSpPr>
          <p:spPr>
            <a:xfrm rot="10800000">
              <a:off x="8946379" y="3506257"/>
              <a:ext cx="412062" cy="610145"/>
            </a:xfrm>
            <a:prstGeom prst="curvedConnector3">
              <a:avLst>
                <a:gd name="adj1" fmla="val 50000"/>
              </a:avLst>
            </a:prstGeom>
            <a:ln w="76200">
              <a:solidFill>
                <a:srgbClr val="00140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or: Curved 5">
              <a:extLst>
                <a:ext uri="{FF2B5EF4-FFF2-40B4-BE49-F238E27FC236}">
                  <a16:creationId xmlns:a16="http://schemas.microsoft.com/office/drawing/2014/main" id="{86B7E5D2-0B13-022A-BAAC-AE272C59C2E2}"/>
                </a:ext>
              </a:extLst>
            </p:cNvPr>
            <p:cNvCxnSpPr>
              <a:cxnSpLocks/>
              <a:stCxn id="30" idx="1"/>
              <a:endCxn id="32" idx="1"/>
            </p:cNvCxnSpPr>
            <p:nvPr/>
          </p:nvCxnSpPr>
          <p:spPr>
            <a:xfrm rot="10800000" flipH="1" flipV="1">
              <a:off x="6969430" y="2405062"/>
              <a:ext cx="75321" cy="1096254"/>
            </a:xfrm>
            <a:prstGeom prst="curvedConnector3">
              <a:avLst>
                <a:gd name="adj1" fmla="val -658540"/>
              </a:avLst>
            </a:prstGeom>
            <a:ln w="76200">
              <a:solidFill>
                <a:srgbClr val="00140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86600AD-AD19-802C-4D1D-18EA5482D3DC}"/>
              </a:ext>
            </a:extLst>
          </p:cNvPr>
          <p:cNvGrpSpPr/>
          <p:nvPr/>
        </p:nvGrpSpPr>
        <p:grpSpPr>
          <a:xfrm>
            <a:off x="2036569" y="1308807"/>
            <a:ext cx="1998159" cy="3384605"/>
            <a:chOff x="2036569" y="1308807"/>
            <a:chExt cx="1998159" cy="3384605"/>
          </a:xfrm>
        </p:grpSpPr>
        <p:sp>
          <p:nvSpPr>
            <p:cNvPr id="49" name="Flowchart: Preparation 10">
              <a:extLst>
                <a:ext uri="{FF2B5EF4-FFF2-40B4-BE49-F238E27FC236}">
                  <a16:creationId xmlns:a16="http://schemas.microsoft.com/office/drawing/2014/main" id="{BD77097C-3FE8-D1F3-2760-83CF88C3B940}"/>
                </a:ext>
              </a:extLst>
            </p:cNvPr>
            <p:cNvSpPr/>
            <p:nvPr/>
          </p:nvSpPr>
          <p:spPr>
            <a:xfrm>
              <a:off x="2036570" y="3501317"/>
              <a:ext cx="1998158" cy="1192095"/>
            </a:xfrm>
            <a:prstGeom prst="flowChartPreparation">
              <a:avLst/>
            </a:prstGeom>
            <a:solidFill>
              <a:srgbClr val="7030A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50" name="Arrow: Down 11">
              <a:extLst>
                <a:ext uri="{FF2B5EF4-FFF2-40B4-BE49-F238E27FC236}">
                  <a16:creationId xmlns:a16="http://schemas.microsoft.com/office/drawing/2014/main" id="{E45E661F-E9C0-C685-1E79-C5A0D2F351C8}"/>
                </a:ext>
              </a:extLst>
            </p:cNvPr>
            <p:cNvSpPr/>
            <p:nvPr/>
          </p:nvSpPr>
          <p:spPr>
            <a:xfrm>
              <a:off x="3047798" y="2617126"/>
              <a:ext cx="243129" cy="767966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1" name="Arrow: Down 12">
              <a:extLst>
                <a:ext uri="{FF2B5EF4-FFF2-40B4-BE49-F238E27FC236}">
                  <a16:creationId xmlns:a16="http://schemas.microsoft.com/office/drawing/2014/main" id="{4DEECA3D-903A-38A7-8B1A-3E262DDBC68D}"/>
                </a:ext>
              </a:extLst>
            </p:cNvPr>
            <p:cNvSpPr/>
            <p:nvPr/>
          </p:nvSpPr>
          <p:spPr>
            <a:xfrm rot="10800000">
              <a:off x="2804669" y="2569342"/>
              <a:ext cx="243129" cy="767966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B0943E-2213-2C5B-2956-2B4CA90E6511}"/>
                </a:ext>
              </a:extLst>
            </p:cNvPr>
            <p:cNvSpPr txBox="1"/>
            <p:nvPr/>
          </p:nvSpPr>
          <p:spPr>
            <a:xfrm>
              <a:off x="2191578" y="3616194"/>
              <a:ext cx="179481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Inactive</a:t>
              </a:r>
            </a:p>
            <a:p>
              <a:pPr algn="ctr"/>
              <a:r>
                <a:rPr lang="en-CA" sz="2800" b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Rac</a:t>
              </a:r>
            </a:p>
          </p:txBody>
        </p:sp>
        <p:cxnSp>
          <p:nvCxnSpPr>
            <p:cNvPr id="53" name="Connector: Curved 14">
              <a:extLst>
                <a:ext uri="{FF2B5EF4-FFF2-40B4-BE49-F238E27FC236}">
                  <a16:creationId xmlns:a16="http://schemas.microsoft.com/office/drawing/2014/main" id="{A93167A4-4E81-E40F-217B-987D8FB523C2}"/>
                </a:ext>
              </a:extLst>
            </p:cNvPr>
            <p:cNvCxnSpPr>
              <a:cxnSpLocks/>
              <a:stCxn id="54" idx="1"/>
              <a:endCxn id="56" idx="1"/>
            </p:cNvCxnSpPr>
            <p:nvPr/>
          </p:nvCxnSpPr>
          <p:spPr>
            <a:xfrm rot="10800000" flipH="1" flipV="1">
              <a:off x="2036569" y="1904855"/>
              <a:ext cx="75321" cy="1096254"/>
            </a:xfrm>
            <a:prstGeom prst="curvedConnector3">
              <a:avLst>
                <a:gd name="adj1" fmla="val -303501"/>
              </a:avLst>
            </a:prstGeom>
            <a:ln w="76200">
              <a:solidFill>
                <a:srgbClr val="00140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Flowchart: Preparation 15">
              <a:extLst>
                <a:ext uri="{FF2B5EF4-FFF2-40B4-BE49-F238E27FC236}">
                  <a16:creationId xmlns:a16="http://schemas.microsoft.com/office/drawing/2014/main" id="{A1749EEB-3C36-5B15-564E-A0023211935E}"/>
                </a:ext>
              </a:extLst>
            </p:cNvPr>
            <p:cNvSpPr/>
            <p:nvPr/>
          </p:nvSpPr>
          <p:spPr>
            <a:xfrm>
              <a:off x="2036570" y="1308807"/>
              <a:ext cx="1998158" cy="1192095"/>
            </a:xfrm>
            <a:prstGeom prst="flowChartPreparation">
              <a:avLst/>
            </a:prstGeom>
            <a:solidFill>
              <a:srgbClr val="00B050"/>
            </a:solidFill>
            <a:ln w="38100">
              <a:solidFill>
                <a:srgbClr val="00140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BCC0DDA-C5EB-A7F2-2A0D-90490EA7C285}"/>
                </a:ext>
              </a:extLst>
            </p:cNvPr>
            <p:cNvSpPr txBox="1"/>
            <p:nvPr/>
          </p:nvSpPr>
          <p:spPr>
            <a:xfrm>
              <a:off x="2262368" y="1418145"/>
              <a:ext cx="154656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Active</a:t>
              </a:r>
            </a:p>
            <a:p>
              <a:pPr algn="ctr"/>
              <a:r>
                <a:rPr lang="en-CA" sz="2800" b="1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Arial Nova" panose="020B0504020202020204" pitchFamily="34" charset="0"/>
                </a:rPr>
                <a:t>Rac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79E22EF-FFC5-A1E0-3D12-EFABF8E2B080}"/>
                </a:ext>
              </a:extLst>
            </p:cNvPr>
            <p:cNvSpPr txBox="1"/>
            <p:nvPr/>
          </p:nvSpPr>
          <p:spPr>
            <a:xfrm>
              <a:off x="2111891" y="2770276"/>
              <a:ext cx="791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>
                  <a:ln w="3175">
                    <a:noFill/>
                  </a:ln>
                  <a:latin typeface="Arial Nova" panose="020B0504020202020204" pitchFamily="34" charset="0"/>
                </a:rPr>
                <a:t>GEF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A489879-ACCB-8E31-0B92-7FDDD5F1575F}"/>
                </a:ext>
              </a:extLst>
            </p:cNvPr>
            <p:cNvSpPr txBox="1"/>
            <p:nvPr/>
          </p:nvSpPr>
          <p:spPr>
            <a:xfrm>
              <a:off x="3180195" y="2775216"/>
              <a:ext cx="833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>
                  <a:ln w="3175">
                    <a:noFill/>
                  </a:ln>
                  <a:latin typeface="Arial Nova" panose="020B0504020202020204" pitchFamily="34" charset="0"/>
                </a:rPr>
                <a:t>GAP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09822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5ADBD54-EE1A-6E2C-BF39-2DC82873E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438C6-2AF6-E2E4-D0DF-C403553E7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Wave-Pinning (WP) Model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02D026-2500-5635-689B-212DAF9C7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15ADBB-29DA-9821-5F0E-62D8FB135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F8551B-986E-14D7-BB86-9B17818C6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pic>
        <p:nvPicPr>
          <p:cNvPr id="14" name="WP">
            <a:hlinkClick r:id="" action="ppaction://media"/>
            <a:extLst>
              <a:ext uri="{FF2B5EF4-FFF2-40B4-BE49-F238E27FC236}">
                <a16:creationId xmlns:a16="http://schemas.microsoft.com/office/drawing/2014/main" id="{713376C6-EAD3-54A1-FD05-49F62D3320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460" y="990600"/>
            <a:ext cx="5246914" cy="5246914"/>
          </a:xfrm>
          <a:prstGeom prst="rect">
            <a:avLst/>
          </a:prstGeom>
        </p:spPr>
      </p:pic>
      <p:pic>
        <p:nvPicPr>
          <p:cNvPr id="6" name="output_video">
            <a:hlinkClick r:id="" action="ppaction://media"/>
            <a:extLst>
              <a:ext uri="{FF2B5EF4-FFF2-40B4-BE49-F238E27FC236}">
                <a16:creationId xmlns:a16="http://schemas.microsoft.com/office/drawing/2014/main" id="{B739DFC5-6348-5AF2-030D-60EE382CDD6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l="12597" t="14908" r="9817" b="15331"/>
          <a:stretch>
            <a:fillRect/>
          </a:stretch>
        </p:blipFill>
        <p:spPr>
          <a:xfrm>
            <a:off x="5097476" y="1345855"/>
            <a:ext cx="7094524" cy="478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54F9AEF-6B84-331C-6000-E3001AC09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24EE5-EC45-36F6-F33D-633E44CA3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Neutrophil Cells Move at All?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915412-B5C9-58B7-38D5-F9A8307EA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800BF-3742-E392-837A-7A1E8BD6B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B3B74F-7DE7-1D05-9B32-FC5C2FAD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27" name="Flowchart: Preparation 26">
            <a:extLst>
              <a:ext uri="{FF2B5EF4-FFF2-40B4-BE49-F238E27FC236}">
                <a16:creationId xmlns:a16="http://schemas.microsoft.com/office/drawing/2014/main" id="{03DA2596-A7DD-9384-BCBD-93ECA9A37852}"/>
              </a:ext>
            </a:extLst>
          </p:cNvPr>
          <p:cNvSpPr/>
          <p:nvPr/>
        </p:nvSpPr>
        <p:spPr>
          <a:xfrm>
            <a:off x="4903357" y="4238199"/>
            <a:ext cx="1998158" cy="1192095"/>
          </a:xfrm>
          <a:prstGeom prst="flowChartPreparation">
            <a:avLst/>
          </a:prstGeom>
          <a:solidFill>
            <a:srgbClr val="7030A0"/>
          </a:solidFill>
          <a:ln w="38100">
            <a:solidFill>
              <a:srgbClr val="001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BE73769F-96CF-5B40-F5E9-ABE04D7A1B42}"/>
              </a:ext>
            </a:extLst>
          </p:cNvPr>
          <p:cNvSpPr/>
          <p:nvPr/>
        </p:nvSpPr>
        <p:spPr>
          <a:xfrm>
            <a:off x="5914585" y="3354008"/>
            <a:ext cx="243129" cy="76796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C7788FA1-AF14-98F8-A23A-D95C668BE967}"/>
              </a:ext>
            </a:extLst>
          </p:cNvPr>
          <p:cNvSpPr/>
          <p:nvPr/>
        </p:nvSpPr>
        <p:spPr>
          <a:xfrm rot="10800000">
            <a:off x="5671456" y="3306224"/>
            <a:ext cx="243129" cy="76796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A3859DC-0F95-3CB4-CE65-97C8228F822E}"/>
              </a:ext>
            </a:extLst>
          </p:cNvPr>
          <p:cNvSpPr txBox="1"/>
          <p:nvPr/>
        </p:nvSpPr>
        <p:spPr>
          <a:xfrm>
            <a:off x="5058365" y="4353076"/>
            <a:ext cx="17948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Inactive</a:t>
            </a:r>
          </a:p>
          <a:p>
            <a:pPr algn="ctr"/>
            <a:r>
              <a:rPr lang="en-CA" sz="2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Rac</a:t>
            </a:r>
          </a:p>
        </p:txBody>
      </p:sp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0895104F-831D-8CED-57DD-AF201627A249}"/>
              </a:ext>
            </a:extLst>
          </p:cNvPr>
          <p:cNvCxnSpPr>
            <a:cxnSpLocks/>
            <a:stCxn id="32" idx="1"/>
            <a:endCxn id="70" idx="1"/>
          </p:cNvCxnSpPr>
          <p:nvPr/>
        </p:nvCxnSpPr>
        <p:spPr>
          <a:xfrm rot="10800000" flipH="1" flipV="1">
            <a:off x="4903356" y="2641737"/>
            <a:ext cx="75321" cy="1096254"/>
          </a:xfrm>
          <a:prstGeom prst="curvedConnector3">
            <a:avLst>
              <a:gd name="adj1" fmla="val -420985"/>
            </a:avLst>
          </a:prstGeom>
          <a:ln w="76200">
            <a:solidFill>
              <a:srgbClr val="0014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lowchart: Preparation 31">
            <a:extLst>
              <a:ext uri="{FF2B5EF4-FFF2-40B4-BE49-F238E27FC236}">
                <a16:creationId xmlns:a16="http://schemas.microsoft.com/office/drawing/2014/main" id="{61F29887-2B79-02C2-6202-2E4BE70B2399}"/>
              </a:ext>
            </a:extLst>
          </p:cNvPr>
          <p:cNvSpPr/>
          <p:nvPr/>
        </p:nvSpPr>
        <p:spPr>
          <a:xfrm>
            <a:off x="4903357" y="2045689"/>
            <a:ext cx="1998158" cy="1192095"/>
          </a:xfrm>
          <a:prstGeom prst="flowChartPreparation">
            <a:avLst/>
          </a:prstGeom>
          <a:solidFill>
            <a:srgbClr val="00B050"/>
          </a:solidFill>
          <a:ln w="38100">
            <a:solidFill>
              <a:srgbClr val="0014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FA64A6E-3A75-BFE0-F5E4-B50ADA8A41E7}"/>
              </a:ext>
            </a:extLst>
          </p:cNvPr>
          <p:cNvSpPr txBox="1"/>
          <p:nvPr/>
        </p:nvSpPr>
        <p:spPr>
          <a:xfrm>
            <a:off x="5129155" y="2155027"/>
            <a:ext cx="15465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Active</a:t>
            </a:r>
          </a:p>
          <a:p>
            <a:pPr algn="ctr"/>
            <a:r>
              <a:rPr lang="en-CA" sz="2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Rac</a:t>
            </a: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31EBD1B3-F7E5-5895-B58A-B5A0F01F9835}"/>
              </a:ext>
            </a:extLst>
          </p:cNvPr>
          <p:cNvSpPr/>
          <p:nvPr/>
        </p:nvSpPr>
        <p:spPr>
          <a:xfrm rot="16200000">
            <a:off x="7285138" y="2271863"/>
            <a:ext cx="243129" cy="767966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9023950-AFA7-25FE-A674-064C4CB66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8315" y="1971276"/>
            <a:ext cx="3069517" cy="343786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DD6332E-FCF2-0AA9-CB6E-16270647E5ED}"/>
              </a:ext>
            </a:extLst>
          </p:cNvPr>
          <p:cNvCxnSpPr>
            <a:cxnSpLocks/>
          </p:cNvCxnSpPr>
          <p:nvPr/>
        </p:nvCxnSpPr>
        <p:spPr>
          <a:xfrm>
            <a:off x="2132183" y="2282952"/>
            <a:ext cx="109311" cy="345017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1ECCCD-01FF-98BA-A37C-969EB7241DB0}"/>
              </a:ext>
            </a:extLst>
          </p:cNvPr>
          <p:cNvCxnSpPr>
            <a:cxnSpLocks/>
          </p:cNvCxnSpPr>
          <p:nvPr/>
        </p:nvCxnSpPr>
        <p:spPr>
          <a:xfrm flipH="1">
            <a:off x="2186838" y="2333752"/>
            <a:ext cx="129495" cy="121708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1F8EF1-A7AA-F860-B0F7-804502638FD1}"/>
              </a:ext>
            </a:extLst>
          </p:cNvPr>
          <p:cNvCxnSpPr>
            <a:cxnSpLocks/>
          </p:cNvCxnSpPr>
          <p:nvPr/>
        </p:nvCxnSpPr>
        <p:spPr>
          <a:xfrm>
            <a:off x="1816554" y="2440777"/>
            <a:ext cx="255927" cy="176477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171829-51CE-FE68-92DF-0C8CFCCFA54A}"/>
              </a:ext>
            </a:extLst>
          </p:cNvPr>
          <p:cNvCxnSpPr>
            <a:cxnSpLocks/>
          </p:cNvCxnSpPr>
          <p:nvPr/>
        </p:nvCxnSpPr>
        <p:spPr>
          <a:xfrm flipH="1">
            <a:off x="1751806" y="2495546"/>
            <a:ext cx="129495" cy="121708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2F9BFFD-BDB4-3115-5DAD-80952D2AC9E1}"/>
              </a:ext>
            </a:extLst>
          </p:cNvPr>
          <p:cNvCxnSpPr>
            <a:cxnSpLocks/>
          </p:cNvCxnSpPr>
          <p:nvPr/>
        </p:nvCxnSpPr>
        <p:spPr>
          <a:xfrm>
            <a:off x="2515111" y="2194713"/>
            <a:ext cx="255927" cy="176477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91EB66B-A3F9-4860-F402-5EA191629D1C}"/>
              </a:ext>
            </a:extLst>
          </p:cNvPr>
          <p:cNvCxnSpPr>
            <a:cxnSpLocks/>
          </p:cNvCxnSpPr>
          <p:nvPr/>
        </p:nvCxnSpPr>
        <p:spPr>
          <a:xfrm flipH="1">
            <a:off x="2450363" y="2249482"/>
            <a:ext cx="129495" cy="121708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6913C9C-028C-1AC1-8B34-7AA773EB4AC1}"/>
              </a:ext>
            </a:extLst>
          </p:cNvPr>
          <p:cNvCxnSpPr>
            <a:cxnSpLocks/>
          </p:cNvCxnSpPr>
          <p:nvPr/>
        </p:nvCxnSpPr>
        <p:spPr>
          <a:xfrm>
            <a:off x="1602638" y="2545683"/>
            <a:ext cx="0" cy="361686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7D4BD08-192A-4D32-B1D5-E4D1AA9121AB}"/>
              </a:ext>
            </a:extLst>
          </p:cNvPr>
          <p:cNvCxnSpPr>
            <a:cxnSpLocks/>
          </p:cNvCxnSpPr>
          <p:nvPr/>
        </p:nvCxnSpPr>
        <p:spPr>
          <a:xfrm flipH="1">
            <a:off x="1602638" y="2718192"/>
            <a:ext cx="169182" cy="0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9E78DB6-A228-97A8-270F-A9B89B538BF6}"/>
              </a:ext>
            </a:extLst>
          </p:cNvPr>
          <p:cNvCxnSpPr>
            <a:cxnSpLocks/>
          </p:cNvCxnSpPr>
          <p:nvPr/>
        </p:nvCxnSpPr>
        <p:spPr>
          <a:xfrm>
            <a:off x="2601856" y="2351637"/>
            <a:ext cx="0" cy="361686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A2E2D9C-42D1-1717-BDBD-CAC498ACA26B}"/>
              </a:ext>
            </a:extLst>
          </p:cNvPr>
          <p:cNvCxnSpPr>
            <a:cxnSpLocks/>
          </p:cNvCxnSpPr>
          <p:nvPr/>
        </p:nvCxnSpPr>
        <p:spPr>
          <a:xfrm flipH="1">
            <a:off x="2601856" y="2524146"/>
            <a:ext cx="169182" cy="0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D19D940-813B-0175-0587-24728820BB70}"/>
              </a:ext>
            </a:extLst>
          </p:cNvPr>
          <p:cNvCxnSpPr>
            <a:cxnSpLocks/>
          </p:cNvCxnSpPr>
          <p:nvPr/>
        </p:nvCxnSpPr>
        <p:spPr>
          <a:xfrm>
            <a:off x="2867602" y="2179128"/>
            <a:ext cx="109311" cy="345017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748AC85-1340-A6A5-F875-7FA2188B2FE1}"/>
              </a:ext>
            </a:extLst>
          </p:cNvPr>
          <p:cNvCxnSpPr>
            <a:cxnSpLocks/>
          </p:cNvCxnSpPr>
          <p:nvPr/>
        </p:nvCxnSpPr>
        <p:spPr>
          <a:xfrm flipH="1">
            <a:off x="2922257" y="2229928"/>
            <a:ext cx="129495" cy="121708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Hexagon 33">
            <a:extLst>
              <a:ext uri="{FF2B5EF4-FFF2-40B4-BE49-F238E27FC236}">
                <a16:creationId xmlns:a16="http://schemas.microsoft.com/office/drawing/2014/main" id="{86AD2E53-0007-153B-6C5C-AF2B25B83257}"/>
              </a:ext>
            </a:extLst>
          </p:cNvPr>
          <p:cNvSpPr/>
          <p:nvPr/>
        </p:nvSpPr>
        <p:spPr>
          <a:xfrm>
            <a:off x="2156446" y="2113844"/>
            <a:ext cx="202990" cy="194508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Hexagon 34">
            <a:extLst>
              <a:ext uri="{FF2B5EF4-FFF2-40B4-BE49-F238E27FC236}">
                <a16:creationId xmlns:a16="http://schemas.microsoft.com/office/drawing/2014/main" id="{83E094AF-34EE-B754-31D1-CFE1AE8B97EE}"/>
              </a:ext>
            </a:extLst>
          </p:cNvPr>
          <p:cNvSpPr/>
          <p:nvPr/>
        </p:nvSpPr>
        <p:spPr>
          <a:xfrm>
            <a:off x="2413340" y="2054974"/>
            <a:ext cx="202990" cy="194508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Hexagon 35">
            <a:extLst>
              <a:ext uri="{FF2B5EF4-FFF2-40B4-BE49-F238E27FC236}">
                <a16:creationId xmlns:a16="http://schemas.microsoft.com/office/drawing/2014/main" id="{93F4B861-A260-6C97-48BF-127B1222F88B}"/>
              </a:ext>
            </a:extLst>
          </p:cNvPr>
          <p:cNvSpPr/>
          <p:nvPr/>
        </p:nvSpPr>
        <p:spPr>
          <a:xfrm>
            <a:off x="2691889" y="2035420"/>
            <a:ext cx="202990" cy="194508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Hexagon 36">
            <a:extLst>
              <a:ext uri="{FF2B5EF4-FFF2-40B4-BE49-F238E27FC236}">
                <a16:creationId xmlns:a16="http://schemas.microsoft.com/office/drawing/2014/main" id="{63E4B9C9-E4E2-DF60-5AF7-5BDB27CC32AD}"/>
              </a:ext>
            </a:extLst>
          </p:cNvPr>
          <p:cNvSpPr/>
          <p:nvPr/>
        </p:nvSpPr>
        <p:spPr>
          <a:xfrm>
            <a:off x="1657717" y="2297199"/>
            <a:ext cx="202990" cy="194508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B7887D3-9E7E-95FE-75F5-D44DA17B5327}"/>
              </a:ext>
            </a:extLst>
          </p:cNvPr>
          <p:cNvCxnSpPr>
            <a:cxnSpLocks/>
          </p:cNvCxnSpPr>
          <p:nvPr/>
        </p:nvCxnSpPr>
        <p:spPr>
          <a:xfrm>
            <a:off x="3149586" y="2260952"/>
            <a:ext cx="255927" cy="176477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40EEC53-999F-792D-0BA1-A9AFA65AE0F1}"/>
              </a:ext>
            </a:extLst>
          </p:cNvPr>
          <p:cNvCxnSpPr>
            <a:cxnSpLocks/>
          </p:cNvCxnSpPr>
          <p:nvPr/>
        </p:nvCxnSpPr>
        <p:spPr>
          <a:xfrm flipH="1">
            <a:off x="3084838" y="2315721"/>
            <a:ext cx="129495" cy="121708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Hexagon 39">
            <a:extLst>
              <a:ext uri="{FF2B5EF4-FFF2-40B4-BE49-F238E27FC236}">
                <a16:creationId xmlns:a16="http://schemas.microsoft.com/office/drawing/2014/main" id="{57CF7CF4-B8CA-FAA8-15B7-ACF49739164E}"/>
              </a:ext>
            </a:extLst>
          </p:cNvPr>
          <p:cNvSpPr/>
          <p:nvPr/>
        </p:nvSpPr>
        <p:spPr>
          <a:xfrm>
            <a:off x="3058828" y="2826387"/>
            <a:ext cx="202990" cy="194508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Hexagon 40">
            <a:extLst>
              <a:ext uri="{FF2B5EF4-FFF2-40B4-BE49-F238E27FC236}">
                <a16:creationId xmlns:a16="http://schemas.microsoft.com/office/drawing/2014/main" id="{1A37DE9A-DAEC-4193-C032-5DD7EA91702E}"/>
              </a:ext>
            </a:extLst>
          </p:cNvPr>
          <p:cNvSpPr/>
          <p:nvPr/>
        </p:nvSpPr>
        <p:spPr>
          <a:xfrm>
            <a:off x="2974517" y="3197855"/>
            <a:ext cx="202990" cy="194508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2" name="Hexagon 41">
            <a:extLst>
              <a:ext uri="{FF2B5EF4-FFF2-40B4-BE49-F238E27FC236}">
                <a16:creationId xmlns:a16="http://schemas.microsoft.com/office/drawing/2014/main" id="{28417745-636C-90BF-0BB8-61AC1D646EF3}"/>
              </a:ext>
            </a:extLst>
          </p:cNvPr>
          <p:cNvSpPr/>
          <p:nvPr/>
        </p:nvSpPr>
        <p:spPr>
          <a:xfrm>
            <a:off x="2056818" y="3083133"/>
            <a:ext cx="202990" cy="194508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Hexagon 42">
            <a:extLst>
              <a:ext uri="{FF2B5EF4-FFF2-40B4-BE49-F238E27FC236}">
                <a16:creationId xmlns:a16="http://schemas.microsoft.com/office/drawing/2014/main" id="{AA9B4D48-0712-F873-0A16-5F78B30B3B0E}"/>
              </a:ext>
            </a:extLst>
          </p:cNvPr>
          <p:cNvSpPr/>
          <p:nvPr/>
        </p:nvSpPr>
        <p:spPr>
          <a:xfrm>
            <a:off x="2431592" y="3327120"/>
            <a:ext cx="202990" cy="194508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Hexagon 43">
            <a:extLst>
              <a:ext uri="{FF2B5EF4-FFF2-40B4-BE49-F238E27FC236}">
                <a16:creationId xmlns:a16="http://schemas.microsoft.com/office/drawing/2014/main" id="{F8CCC0E4-E12D-DA80-87EB-99DD5B5FD912}"/>
              </a:ext>
            </a:extLst>
          </p:cNvPr>
          <p:cNvSpPr/>
          <p:nvPr/>
        </p:nvSpPr>
        <p:spPr>
          <a:xfrm>
            <a:off x="2259808" y="2729133"/>
            <a:ext cx="202990" cy="194508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Hexagon 44">
            <a:extLst>
              <a:ext uri="{FF2B5EF4-FFF2-40B4-BE49-F238E27FC236}">
                <a16:creationId xmlns:a16="http://schemas.microsoft.com/office/drawing/2014/main" id="{DD36BAC6-0A0B-6AF8-9D97-50F76BBA2B98}"/>
              </a:ext>
            </a:extLst>
          </p:cNvPr>
          <p:cNvSpPr/>
          <p:nvPr/>
        </p:nvSpPr>
        <p:spPr>
          <a:xfrm>
            <a:off x="2616330" y="2883414"/>
            <a:ext cx="202990" cy="194508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Hexagon 45">
            <a:extLst>
              <a:ext uri="{FF2B5EF4-FFF2-40B4-BE49-F238E27FC236}">
                <a16:creationId xmlns:a16="http://schemas.microsoft.com/office/drawing/2014/main" id="{187B8087-C7C9-2DED-8CB5-1CF3AFF3CDF9}"/>
              </a:ext>
            </a:extLst>
          </p:cNvPr>
          <p:cNvSpPr/>
          <p:nvPr/>
        </p:nvSpPr>
        <p:spPr>
          <a:xfrm>
            <a:off x="1839162" y="3391239"/>
            <a:ext cx="202990" cy="194508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7" name="Hexagon 46">
            <a:extLst>
              <a:ext uri="{FF2B5EF4-FFF2-40B4-BE49-F238E27FC236}">
                <a16:creationId xmlns:a16="http://schemas.microsoft.com/office/drawing/2014/main" id="{7DB32B89-0685-D0F1-56A5-8352ECACD250}"/>
              </a:ext>
            </a:extLst>
          </p:cNvPr>
          <p:cNvSpPr/>
          <p:nvPr/>
        </p:nvSpPr>
        <p:spPr>
          <a:xfrm>
            <a:off x="2972772" y="3558901"/>
            <a:ext cx="202990" cy="194508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8" name="Hexagon 47">
            <a:extLst>
              <a:ext uri="{FF2B5EF4-FFF2-40B4-BE49-F238E27FC236}">
                <a16:creationId xmlns:a16="http://schemas.microsoft.com/office/drawing/2014/main" id="{E7B4BD55-AB74-DF58-3417-E30152CB6D41}"/>
              </a:ext>
            </a:extLst>
          </p:cNvPr>
          <p:cNvSpPr/>
          <p:nvPr/>
        </p:nvSpPr>
        <p:spPr>
          <a:xfrm>
            <a:off x="3500258" y="2786160"/>
            <a:ext cx="202990" cy="194508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9" name="Hexagon 48">
            <a:extLst>
              <a:ext uri="{FF2B5EF4-FFF2-40B4-BE49-F238E27FC236}">
                <a16:creationId xmlns:a16="http://schemas.microsoft.com/office/drawing/2014/main" id="{CC7F7ADE-96AA-C18E-81A1-5A8F41106C96}"/>
              </a:ext>
            </a:extLst>
          </p:cNvPr>
          <p:cNvSpPr/>
          <p:nvPr/>
        </p:nvSpPr>
        <p:spPr>
          <a:xfrm>
            <a:off x="1705628" y="2872992"/>
            <a:ext cx="202990" cy="194508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0" name="Hexagon 49">
            <a:extLst>
              <a:ext uri="{FF2B5EF4-FFF2-40B4-BE49-F238E27FC236}">
                <a16:creationId xmlns:a16="http://schemas.microsoft.com/office/drawing/2014/main" id="{BC92267D-12F7-6822-F66F-B8A79A46B545}"/>
              </a:ext>
            </a:extLst>
          </p:cNvPr>
          <p:cNvSpPr/>
          <p:nvPr/>
        </p:nvSpPr>
        <p:spPr>
          <a:xfrm>
            <a:off x="2978226" y="2045669"/>
            <a:ext cx="202990" cy="194508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1" name="Hexagon 50">
            <a:extLst>
              <a:ext uri="{FF2B5EF4-FFF2-40B4-BE49-F238E27FC236}">
                <a16:creationId xmlns:a16="http://schemas.microsoft.com/office/drawing/2014/main" id="{C2F79BC1-6500-526E-4DDA-55D75BC8FBA9}"/>
              </a:ext>
            </a:extLst>
          </p:cNvPr>
          <p:cNvSpPr/>
          <p:nvPr/>
        </p:nvSpPr>
        <p:spPr>
          <a:xfrm>
            <a:off x="2382087" y="3618308"/>
            <a:ext cx="202990" cy="194508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8" name="Hexagon 57">
            <a:extLst>
              <a:ext uri="{FF2B5EF4-FFF2-40B4-BE49-F238E27FC236}">
                <a16:creationId xmlns:a16="http://schemas.microsoft.com/office/drawing/2014/main" id="{D65A144A-4AAF-7587-1843-9D10693F41B3}"/>
              </a:ext>
            </a:extLst>
          </p:cNvPr>
          <p:cNvSpPr/>
          <p:nvPr/>
        </p:nvSpPr>
        <p:spPr>
          <a:xfrm>
            <a:off x="2777570" y="2528725"/>
            <a:ext cx="202990" cy="194508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E82F3D3-6498-3877-3A0C-F48643A79E3B}"/>
              </a:ext>
            </a:extLst>
          </p:cNvPr>
          <p:cNvCxnSpPr>
            <a:cxnSpLocks/>
          </p:cNvCxnSpPr>
          <p:nvPr/>
        </p:nvCxnSpPr>
        <p:spPr>
          <a:xfrm flipH="1">
            <a:off x="2394347" y="2487717"/>
            <a:ext cx="129495" cy="121708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EF7E2D6-57F2-B26E-9FF2-4664D49DE0CE}"/>
              </a:ext>
            </a:extLst>
          </p:cNvPr>
          <p:cNvCxnSpPr>
            <a:cxnSpLocks/>
          </p:cNvCxnSpPr>
          <p:nvPr/>
        </p:nvCxnSpPr>
        <p:spPr>
          <a:xfrm>
            <a:off x="2261678" y="2464577"/>
            <a:ext cx="243283" cy="285102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050F69D-6BF0-0B5D-40E3-0129A3D95B68}"/>
              </a:ext>
            </a:extLst>
          </p:cNvPr>
          <p:cNvCxnSpPr>
            <a:cxnSpLocks/>
          </p:cNvCxnSpPr>
          <p:nvPr/>
        </p:nvCxnSpPr>
        <p:spPr>
          <a:xfrm flipH="1">
            <a:off x="3480465" y="2280698"/>
            <a:ext cx="129495" cy="121708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7176E00-7350-ADF0-7954-C57F15B3B6D0}"/>
              </a:ext>
            </a:extLst>
          </p:cNvPr>
          <p:cNvCxnSpPr>
            <a:cxnSpLocks/>
          </p:cNvCxnSpPr>
          <p:nvPr/>
        </p:nvCxnSpPr>
        <p:spPr>
          <a:xfrm>
            <a:off x="3347796" y="2257558"/>
            <a:ext cx="243283" cy="285102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Hexagon 62">
            <a:extLst>
              <a:ext uri="{FF2B5EF4-FFF2-40B4-BE49-F238E27FC236}">
                <a16:creationId xmlns:a16="http://schemas.microsoft.com/office/drawing/2014/main" id="{D10FA80D-960A-833E-FD14-55480D521B94}"/>
              </a:ext>
            </a:extLst>
          </p:cNvPr>
          <p:cNvSpPr/>
          <p:nvPr/>
        </p:nvSpPr>
        <p:spPr>
          <a:xfrm>
            <a:off x="3232583" y="2109345"/>
            <a:ext cx="202990" cy="194508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D46297B-E0B2-35C1-0225-A32250A9C01A}"/>
              </a:ext>
            </a:extLst>
          </p:cNvPr>
          <p:cNvCxnSpPr>
            <a:cxnSpLocks/>
          </p:cNvCxnSpPr>
          <p:nvPr/>
        </p:nvCxnSpPr>
        <p:spPr>
          <a:xfrm flipH="1">
            <a:off x="1984969" y="2666749"/>
            <a:ext cx="129495" cy="121708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8256DF8-7B50-EA7A-4227-BB69469B2EB4}"/>
              </a:ext>
            </a:extLst>
          </p:cNvPr>
          <p:cNvCxnSpPr>
            <a:cxnSpLocks/>
          </p:cNvCxnSpPr>
          <p:nvPr/>
        </p:nvCxnSpPr>
        <p:spPr>
          <a:xfrm>
            <a:off x="1852300" y="2643609"/>
            <a:ext cx="243283" cy="285102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AAD26DB-26AC-2205-A662-CCE63BD37C43}"/>
              </a:ext>
            </a:extLst>
          </p:cNvPr>
          <p:cNvCxnSpPr>
            <a:cxnSpLocks/>
          </p:cNvCxnSpPr>
          <p:nvPr/>
        </p:nvCxnSpPr>
        <p:spPr>
          <a:xfrm>
            <a:off x="3232583" y="2444745"/>
            <a:ext cx="172930" cy="207469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928554F-000B-82AF-A29D-D81564DBF230}"/>
              </a:ext>
            </a:extLst>
          </p:cNvPr>
          <p:cNvCxnSpPr>
            <a:cxnSpLocks/>
          </p:cNvCxnSpPr>
          <p:nvPr/>
        </p:nvCxnSpPr>
        <p:spPr>
          <a:xfrm>
            <a:off x="2027160" y="2324662"/>
            <a:ext cx="45321" cy="187509"/>
          </a:xfrm>
          <a:prstGeom prst="line">
            <a:avLst/>
          </a:prstGeom>
          <a:ln w="5715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Hexagon 67">
            <a:extLst>
              <a:ext uri="{FF2B5EF4-FFF2-40B4-BE49-F238E27FC236}">
                <a16:creationId xmlns:a16="http://schemas.microsoft.com/office/drawing/2014/main" id="{62F5EFFB-AAC3-BFB5-0F8C-26C3B65EC8A8}"/>
              </a:ext>
            </a:extLst>
          </p:cNvPr>
          <p:cNvSpPr/>
          <p:nvPr/>
        </p:nvSpPr>
        <p:spPr>
          <a:xfrm>
            <a:off x="1921184" y="2174537"/>
            <a:ext cx="202990" cy="194508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729F7D0-E7B9-3826-4014-366C4F5CCED9}"/>
              </a:ext>
            </a:extLst>
          </p:cNvPr>
          <p:cNvSpPr txBox="1"/>
          <p:nvPr/>
        </p:nvSpPr>
        <p:spPr>
          <a:xfrm>
            <a:off x="4978678" y="3507158"/>
            <a:ext cx="791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n w="3175">
                  <a:noFill/>
                </a:ln>
                <a:latin typeface="Arial Nova" panose="020B0504020202020204" pitchFamily="34" charset="0"/>
              </a:rPr>
              <a:t>GEF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B13C7CB-0AF0-8462-AAB5-99050F41A105}"/>
              </a:ext>
            </a:extLst>
          </p:cNvPr>
          <p:cNvSpPr txBox="1"/>
          <p:nvPr/>
        </p:nvSpPr>
        <p:spPr>
          <a:xfrm>
            <a:off x="6046982" y="3512098"/>
            <a:ext cx="833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n w="3175">
                  <a:noFill/>
                </a:ln>
                <a:latin typeface="Arial Nova" panose="020B0504020202020204" pitchFamily="34" charset="0"/>
              </a:rPr>
              <a:t>GAP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8141466-69A2-83F4-3DE6-312D2D19198A}"/>
              </a:ext>
            </a:extLst>
          </p:cNvPr>
          <p:cNvSpPr/>
          <p:nvPr/>
        </p:nvSpPr>
        <p:spPr>
          <a:xfrm>
            <a:off x="7911890" y="2380127"/>
            <a:ext cx="2068034" cy="523220"/>
          </a:xfrm>
          <a:prstGeom prst="roundRect">
            <a:avLst/>
          </a:prstGeom>
          <a:solidFill>
            <a:schemeClr val="accent4"/>
          </a:solidFill>
          <a:ln w="381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AB6843-9C0D-4A7A-068D-4C4AE6F1BBC2}"/>
              </a:ext>
            </a:extLst>
          </p:cNvPr>
          <p:cNvSpPr txBox="1"/>
          <p:nvPr/>
        </p:nvSpPr>
        <p:spPr>
          <a:xfrm>
            <a:off x="7911890" y="2380127"/>
            <a:ext cx="2068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ova" panose="020B0504020202020204" pitchFamily="34" charset="0"/>
              </a:rPr>
              <a:t>Protrusion</a:t>
            </a:r>
          </a:p>
        </p:txBody>
      </p:sp>
    </p:spTree>
    <p:extLst>
      <p:ext uri="{BB962C8B-B14F-4D97-AF65-F5344CB8AC3E}">
        <p14:creationId xmlns:p14="http://schemas.microsoft.com/office/powerpoint/2010/main" val="24003129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4F81EEE-BAAC-63BF-40B9-E82325A35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7962D-90CE-155A-0DB6-B76682184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Fitting diffusion rates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288E1D-A022-0186-A28A-0524AAF61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EFEB68-DEA4-DFE6-6AB3-813F6D443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273C28-EF68-20F7-55B7-DA5567C11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8A3099-0FD3-4576-69A4-4FCA1D8D1FF1}"/>
              </a:ext>
            </a:extLst>
          </p:cNvPr>
          <p:cNvSpPr txBox="1"/>
          <p:nvPr/>
        </p:nvSpPr>
        <p:spPr>
          <a:xfrm>
            <a:off x="1068511" y="6016880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Algorta J., Town, J.P., Weiner, O.D. and L.E.K., 2025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DC7DCC-3DE9-0AE1-1334-7CDBF737C4E8}"/>
              </a:ext>
            </a:extLst>
          </p:cNvPr>
          <p:cNvGrpSpPr/>
          <p:nvPr/>
        </p:nvGrpSpPr>
        <p:grpSpPr>
          <a:xfrm>
            <a:off x="-47486" y="1404274"/>
            <a:ext cx="11992114" cy="4140817"/>
            <a:chOff x="152400" y="1693818"/>
            <a:chExt cx="8106697" cy="2799202"/>
          </a:xfrm>
        </p:grpSpPr>
        <p:pic>
          <p:nvPicPr>
            <p:cNvPr id="9" name="Picture 8" descr="A group of images of different colored lines&#10;&#10;AI-generated content may be incorrect.">
              <a:extLst>
                <a:ext uri="{FF2B5EF4-FFF2-40B4-BE49-F238E27FC236}">
                  <a16:creationId xmlns:a16="http://schemas.microsoft.com/office/drawing/2014/main" id="{6A6813A0-0825-9744-E55E-14DB6BEF4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363" b="67820"/>
            <a:stretch>
              <a:fillRect/>
            </a:stretch>
          </p:blipFill>
          <p:spPr>
            <a:xfrm>
              <a:off x="152400" y="1693818"/>
              <a:ext cx="4106494" cy="2799202"/>
            </a:xfrm>
            <a:prstGeom prst="rect">
              <a:avLst/>
            </a:prstGeom>
          </p:spPr>
        </p:pic>
        <p:pic>
          <p:nvPicPr>
            <p:cNvPr id="11" name="Picture 10" descr="A group of images of different colored lines&#10;&#10;AI-generated content may be incorrect.">
              <a:extLst>
                <a:ext uri="{FF2B5EF4-FFF2-40B4-BE49-F238E27FC236}">
                  <a16:creationId xmlns:a16="http://schemas.microsoft.com/office/drawing/2014/main" id="{C126CE12-EBB3-3965-BDCE-DE399E994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99" b="67820"/>
            <a:stretch>
              <a:fillRect/>
            </a:stretch>
          </p:blipFill>
          <p:spPr>
            <a:xfrm>
              <a:off x="4218039" y="1693818"/>
              <a:ext cx="4041058" cy="27992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17499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9FCE07B-9241-F3B1-63C0-2B65FD62E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DCFD6-1AD5-D07A-1002-BEACAA47F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 to Chemotaxis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D7E335-66A6-B66D-BB97-A76D25C6E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8457"/>
            <a:ext cx="6096000" cy="289543"/>
          </a:xfrm>
        </p:spPr>
        <p:txBody>
          <a:bodyPr/>
          <a:lstStyle/>
          <a:p>
            <a:r>
              <a:rPr lang="en-CA" sz="140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Modelling Migrating Cells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4D8F6F-8862-A894-B489-58C00C189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8105A-9F50-7A47-B22F-19856B84F6D6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8DEA47-041E-E5D1-AF59-CB58830A1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May 13, 2026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C2C882-976F-5BF3-A789-B92E04D7BB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290" y="1804035"/>
            <a:ext cx="2148710" cy="35754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D2FB4F-5720-E448-F150-AAA6896DF0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947" y="1804036"/>
            <a:ext cx="2148710" cy="35754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ECE106-1A58-7BAE-FBF8-89F10FFA3A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238" y="1804036"/>
            <a:ext cx="2148709" cy="3575452"/>
          </a:xfrm>
          <a:prstGeom prst="rect">
            <a:avLst/>
          </a:prstGeom>
        </p:spPr>
      </p:pic>
      <p:pic>
        <p:nvPicPr>
          <p:cNvPr id="6" name="Movie5">
            <a:hlinkClick r:id="" action="ppaction://media"/>
            <a:extLst>
              <a:ext uri="{FF2B5EF4-FFF2-40B4-BE49-F238E27FC236}">
                <a16:creationId xmlns:a16="http://schemas.microsoft.com/office/drawing/2014/main" id="{B53B67CA-C28B-FC56-368B-7D83B9E7BA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" r="66880"/>
          <a:stretch>
            <a:fillRect/>
          </a:stretch>
        </p:blipFill>
        <p:spPr>
          <a:xfrm>
            <a:off x="153433" y="979579"/>
            <a:ext cx="1827212" cy="5516823"/>
          </a:xfrm>
          <a:prstGeom prst="rect">
            <a:avLst/>
          </a:prstGeom>
        </p:spPr>
      </p:pic>
      <p:pic>
        <p:nvPicPr>
          <p:cNvPr id="9" name="Movie5">
            <a:hlinkClick r:id="" action="ppaction://media"/>
            <a:extLst>
              <a:ext uri="{FF2B5EF4-FFF2-40B4-BE49-F238E27FC236}">
                <a16:creationId xmlns:a16="http://schemas.microsoft.com/office/drawing/2014/main" id="{26A62AD5-C921-6BF3-627A-0910B46348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33063" r="33817"/>
          <a:stretch>
            <a:fillRect/>
          </a:stretch>
        </p:blipFill>
        <p:spPr>
          <a:xfrm>
            <a:off x="1963712" y="979578"/>
            <a:ext cx="1827213" cy="5516823"/>
          </a:xfrm>
          <a:prstGeom prst="rect">
            <a:avLst/>
          </a:prstGeom>
        </p:spPr>
      </p:pic>
      <p:pic>
        <p:nvPicPr>
          <p:cNvPr id="8" name="Movie5">
            <a:hlinkClick r:id="" action="ppaction://media"/>
            <a:extLst>
              <a:ext uri="{FF2B5EF4-FFF2-40B4-BE49-F238E27FC236}">
                <a16:creationId xmlns:a16="http://schemas.microsoft.com/office/drawing/2014/main" id="{8F6110FF-964F-EEC2-D81E-2FC93E14B1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66240" r="640"/>
          <a:stretch>
            <a:fillRect/>
          </a:stretch>
        </p:blipFill>
        <p:spPr>
          <a:xfrm>
            <a:off x="3790923" y="979577"/>
            <a:ext cx="1827213" cy="55168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5C507C-8F8D-D576-9E27-91FE8C2CDC37}"/>
              </a:ext>
            </a:extLst>
          </p:cNvPr>
          <p:cNvSpPr txBox="1"/>
          <p:nvPr/>
        </p:nvSpPr>
        <p:spPr>
          <a:xfrm>
            <a:off x="6096000" y="5906666"/>
            <a:ext cx="5856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1B1B1B"/>
                </a:solidFill>
                <a:latin typeface="Roboto Mono Web"/>
              </a:rPr>
              <a:t>Algorta J., Town, J.P., Weiner, O.D. and L.E.K., 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97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79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7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beamer">
  <a:themeElements>
    <a:clrScheme name="BeamerBlu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31B4"/>
      </a:accent1>
      <a:accent2>
        <a:srgbClr val="26268C"/>
      </a:accent2>
      <a:accent3>
        <a:srgbClr val="1C1B67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amer" id="{8553229C-AFB2-9E4C-B691-41E9828257B6}" vid="{2E4BD516-3F22-5540-B52C-9D5E7A6B30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fake-beamer</Template>
  <TotalTime>24997</TotalTime>
  <Words>1086</Words>
  <Application>Microsoft Macintosh PowerPoint</Application>
  <PresentationFormat>Widescreen</PresentationFormat>
  <Paragraphs>325</Paragraphs>
  <Slides>52</Slides>
  <Notes>5</Notes>
  <HiddenSlides>6</HiddenSlides>
  <MMClips>17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Aptos</vt:lpstr>
      <vt:lpstr>Arial</vt:lpstr>
      <vt:lpstr>Arial Nova</vt:lpstr>
      <vt:lpstr>Calibri</vt:lpstr>
      <vt:lpstr>CMU Sans Serif</vt:lpstr>
      <vt:lpstr>CMU Sans Serif Medium</vt:lpstr>
      <vt:lpstr>Roboto Mono Web</vt:lpstr>
      <vt:lpstr>beamer</vt:lpstr>
      <vt:lpstr> Data-Driven Model of Polarity  in Migrating Cells</vt:lpstr>
      <vt:lpstr>Acknowledgements</vt:lpstr>
      <vt:lpstr>Neutrophil Cells</vt:lpstr>
      <vt:lpstr>  </vt:lpstr>
      <vt:lpstr>Optogenetics</vt:lpstr>
      <vt:lpstr>  </vt:lpstr>
      <vt:lpstr>How Do Neutrophil Cells Move at All?</vt:lpstr>
      <vt:lpstr>Circuits</vt:lpstr>
      <vt:lpstr>Simulation Framework</vt:lpstr>
      <vt:lpstr>Simulation Framework</vt:lpstr>
      <vt:lpstr>  </vt:lpstr>
      <vt:lpstr>Wave-Pinning (WP) Model</vt:lpstr>
      <vt:lpstr>Wave-Pinning (WP) Model</vt:lpstr>
      <vt:lpstr>Wave-Pinning (WP) Model</vt:lpstr>
      <vt:lpstr>Wave-Pinning (WP) Model</vt:lpstr>
      <vt:lpstr>Wave-Pinning (WP) Model</vt:lpstr>
      <vt:lpstr>Wave-Pinning (WP) Model</vt:lpstr>
      <vt:lpstr>Wave-Pinning (WP) Model</vt:lpstr>
      <vt:lpstr>  </vt:lpstr>
      <vt:lpstr>Evidence For a Negative Feedback Loop</vt:lpstr>
      <vt:lpstr>Evidence For a Negative Feedback Loop</vt:lpstr>
      <vt:lpstr>  </vt:lpstr>
      <vt:lpstr>Wave-Pinning with Inhibitor (WPI) Model</vt:lpstr>
      <vt:lpstr>Wave-Pinning with Inhibitor (WPI) Model</vt:lpstr>
      <vt:lpstr>Wave-Pinning with Inhibitor (WPI) Model</vt:lpstr>
      <vt:lpstr>Wave-Pinning with Inhibitor (WPI) Model</vt:lpstr>
      <vt:lpstr>  </vt:lpstr>
      <vt:lpstr>Exotic Cell Path</vt:lpstr>
      <vt:lpstr>  </vt:lpstr>
      <vt:lpstr>WPI-PIP3 Model</vt:lpstr>
      <vt:lpstr>WPI-PIP3 Model</vt:lpstr>
      <vt:lpstr>WPI-PIP3 Model</vt:lpstr>
      <vt:lpstr>  </vt:lpstr>
      <vt:lpstr>Back to Chemotaxis</vt:lpstr>
      <vt:lpstr>  </vt:lpstr>
      <vt:lpstr>Cells on Tracks</vt:lpstr>
      <vt:lpstr>Cells on Tracks</vt:lpstr>
      <vt:lpstr>Finite Elements (Multi-mesh)</vt:lpstr>
      <vt:lpstr>The end</vt:lpstr>
      <vt:lpstr>PowerPoint Presentation</vt:lpstr>
      <vt:lpstr>PowerPoint Presentation</vt:lpstr>
      <vt:lpstr>Extra stuff</vt:lpstr>
      <vt:lpstr>Extra stuff</vt:lpstr>
      <vt:lpstr>Extra stuff</vt:lpstr>
      <vt:lpstr>Extra stuff</vt:lpstr>
      <vt:lpstr>PowerPoint Presentation</vt:lpstr>
      <vt:lpstr>PowerPoint Presentation</vt:lpstr>
      <vt:lpstr>PowerPoint Presentation</vt:lpstr>
      <vt:lpstr>Wave-Pinning (WP) Model</vt:lpstr>
      <vt:lpstr>How Do Neutrophil Cells Move at All?</vt:lpstr>
      <vt:lpstr>Fitting diffusion rates</vt:lpstr>
      <vt:lpstr>Back to Chemotaxis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Jupiter Algorta</dc:creator>
  <cp:lastModifiedBy>Jupiter Algorta</cp:lastModifiedBy>
  <cp:revision>5</cp:revision>
  <cp:lastPrinted>2026-05-12T03:15:07Z</cp:lastPrinted>
  <dcterms:created xsi:type="dcterms:W3CDTF">2024-11-29T06:32:13Z</dcterms:created>
  <dcterms:modified xsi:type="dcterms:W3CDTF">2026-06-08T04:12:34Z</dcterms:modified>
</cp:coreProperties>
</file>